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3" r:id="rId3"/>
    <p:sldId id="267" r:id="rId4"/>
    <p:sldId id="268" r:id="rId5"/>
    <p:sldId id="265" r:id="rId6"/>
    <p:sldId id="264" r:id="rId7"/>
    <p:sldId id="266" r:id="rId8"/>
    <p:sldId id="258" r:id="rId9"/>
    <p:sldId id="260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 guide" id="{DA817775-2A68-42E4-99DD-3DBB1655C802}">
          <p14:sldIdLst>
            <p14:sldId id="259"/>
          </p14:sldIdLst>
        </p14:section>
        <p14:section name="[GrThe]App intro page" id="{2395D792-8724-45E8-81EE-3874B1A4A073}">
          <p14:sldIdLst>
            <p14:sldId id="263"/>
          </p14:sldIdLst>
        </p14:section>
        <p14:section name="[GrThe]Login page" id="{8ECE4C51-59F4-451B-9C51-A7E356A55062}">
          <p14:sldIdLst>
            <p14:sldId id="267"/>
          </p14:sldIdLst>
        </p14:section>
        <p14:section name="[GrThe]SignUp page" id="{CF2733C9-ABBC-470B-A7BA-A7091AB2CC56}">
          <p14:sldIdLst>
            <p14:sldId id="268"/>
          </p14:sldIdLst>
        </p14:section>
        <p14:section name="[GrThe]SmartHub scanner page" id="{1FCD1A09-76A8-48BC-9964-8B9E9B929DA5}">
          <p14:sldIdLst>
            <p14:sldId id="265"/>
            <p14:sldId id="264"/>
          </p14:sldIdLst>
        </p14:section>
        <p14:section name="[GrThe]Hubs manager page" id="{3DD840C4-D0B0-4D04-9CDE-B44B2DF85883}">
          <p14:sldIdLst>
            <p14:sldId id="266"/>
          </p14:sldIdLst>
        </p14:section>
        <p14:section name="[OrThe]SmartHub scanner page" id="{EF034B04-1F63-47AD-A91B-EA22F7AF4FF8}">
          <p14:sldIdLst>
            <p14:sldId id="258"/>
            <p14:sldId id="260"/>
          </p14:sldIdLst>
        </p14:section>
        <p14:section name="[OrThe]Hubs manager page" id="{E4809950-68D3-432B-B14B-C088E86E98E4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A5A5A5"/>
    <a:srgbClr val="778E66"/>
    <a:srgbClr val="66A541"/>
    <a:srgbClr val="71BF44"/>
    <a:srgbClr val="9ED293"/>
    <a:srgbClr val="76EA79"/>
    <a:srgbClr val="EAF2ED"/>
    <a:srgbClr val="EFF1EB"/>
    <a:srgbClr val="87C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6252" autoAdjust="0"/>
  </p:normalViewPr>
  <p:slideViewPr>
    <p:cSldViewPr snapToGrid="0">
      <p:cViewPr>
        <p:scale>
          <a:sx n="75" d="100"/>
          <a:sy n="75" d="100"/>
        </p:scale>
        <p:origin x="1896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6464-858E-48C2-9984-EB35482CA7F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3EA05-004A-4B63-910E-3B6886331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5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6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6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EA05-004A-4B63-910E-3B6886331A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9F46-FCC4-4886-B5F0-9EB82C32D6E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372B-5967-4AED-B949-419F583C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7.gif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7.gif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457200"/>
            <a:ext cx="9677400" cy="54292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4875" y="561975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Reading guide: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10287" y="989291"/>
            <a:ext cx="692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Index: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6442" y="1123713"/>
            <a:ext cx="672654" cy="1325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62300" y="1036082"/>
            <a:ext cx="5009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1">
                    <a:lumMod val="75000"/>
                  </a:schemeClr>
                </a:solidFill>
                <a:latin typeface="inherit"/>
              </a:rPr>
              <a:t>Ratio between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inherit"/>
              </a:rPr>
              <a:t>the size of the object to the size of the screen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en-US" sz="1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6442" y="1448635"/>
            <a:ext cx="672654" cy="1325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2300" y="1361004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>
                <a:solidFill>
                  <a:schemeClr val="accent2">
                    <a:lumMod val="75000"/>
                  </a:schemeClr>
                </a:solidFill>
                <a:latin typeface="inherit"/>
              </a:rPr>
              <a:t>A particular value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6683" y="1770741"/>
            <a:ext cx="672654" cy="1325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2299" y="1683111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6">
                    <a:lumMod val="75000"/>
                  </a:schemeClr>
                </a:solidFill>
                <a:latin typeface="inherit"/>
              </a:rPr>
              <a:t>Dimension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inherit"/>
              </a:rPr>
              <a:t>in inch unit</a:t>
            </a:r>
            <a:endParaRPr lang="en-US" altLang="en-US" sz="14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0287" y="3342859"/>
            <a:ext cx="106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Acronyms: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2299" y="3358247"/>
            <a:ext cx="5299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Width and Height ratio, calculate by actual dimension in inch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0981" y="33582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W/H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0981" y="365174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299" y="365174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size in point unit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0981" y="394525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FF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2298" y="400527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family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0981" y="428450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FSt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2298" y="43445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</a:t>
            </a:r>
            <a:r>
              <a:rPr lang="vi-VN" altLang="en-US" sz="1400" smtClean="0">
                <a:latin typeface="inherit"/>
              </a:rPr>
              <a:t>style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56442" y="2101995"/>
            <a:ext cx="672654" cy="1325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62058" y="2014365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4">
                    <a:lumMod val="75000"/>
                  </a:schemeClr>
                </a:solidFill>
                <a:latin typeface="inherit"/>
              </a:rPr>
              <a:t>Function</a:t>
            </a:r>
            <a:endParaRPr lang="en-US" altLang="en-US" sz="140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0981" y="465995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solidFill>
                  <a:schemeClr val="accent2">
                    <a:lumMod val="75000"/>
                  </a:schemeClr>
                </a:solidFill>
                <a:latin typeface="inherit"/>
              </a:rPr>
              <a:t>FC</a:t>
            </a:r>
            <a:endParaRPr lang="en-US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2298" y="471998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1400" smtClean="0">
                <a:latin typeface="inherit"/>
              </a:rPr>
              <a:t>Font </a:t>
            </a:r>
            <a:r>
              <a:rPr lang="en-US" altLang="en-US" sz="1400" smtClean="0">
                <a:latin typeface="inherit"/>
              </a:rPr>
              <a:t>color</a:t>
            </a:r>
            <a:endParaRPr lang="en-US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 manager </a:t>
            </a:r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93144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1" y="3295634"/>
            <a:ext cx="735543" cy="735543"/>
          </a:xfrm>
          <a:prstGeom prst="rect">
            <a:avLst/>
          </a:prstGeom>
        </p:spPr>
      </p:pic>
      <p:pic>
        <p:nvPicPr>
          <p:cNvPr id="275" name="Picture 274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0" y="5875451"/>
            <a:ext cx="3191256" cy="585216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93760" y="594360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170361" y="594209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530820" y="593945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218276" y="593991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22" y="1772723"/>
            <a:ext cx="411480" cy="411480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4822262" y="1749863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601582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14" y="1915421"/>
            <a:ext cx="257920" cy="182591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601582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5528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642730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25528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66676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644887" y="1793212"/>
            <a:ext cx="178033" cy="733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589415" y="2204692"/>
            <a:ext cx="233505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427305" y="179321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427305" y="220469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5982480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37085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231405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686010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910810" y="2326840"/>
            <a:ext cx="3598444" cy="553998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in other screen ratio, the fraction is still the same, when calculate the width and height of the button, take the smaller value and make them equal each other (W/H = 1)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39" y="1971424"/>
            <a:ext cx="258495" cy="64624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 flipV="1">
            <a:off x="488974" y="5873311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488974" y="6461970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89133" y="5657939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218276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95330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17652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1819933" y="5705961"/>
            <a:ext cx="539496" cy="53949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/>
          <p:cNvCxnSpPr/>
          <p:nvPr/>
        </p:nvCxnSpPr>
        <p:spPr>
          <a:xfrm flipV="1">
            <a:off x="1635181" y="5672095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516695" y="5674588"/>
            <a:ext cx="4219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0.1432</a:t>
            </a:r>
            <a:endParaRPr lang="en-US" sz="6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84822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3848248" y="3710316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vi-VN" sz="8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895324" y="6065387"/>
            <a:ext cx="444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</a:rPr>
              <a:t>0.148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910810" y="671858"/>
            <a:ext cx="3598444" cy="246221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Refer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US" sz="1000" u="sng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4700857" y="1252802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4822039" y="1549124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281067" y="1557678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5288911" y="17498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288911" y="22070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4852495" y="150382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0.17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313020" y="187896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</a:t>
            </a: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2" y="3054311"/>
            <a:ext cx="257920" cy="182591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5265662" y="3028912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sp>
        <p:nvSpPr>
          <p:cNvPr id="228" name="TextBox 227"/>
          <p:cNvSpPr txBox="1"/>
          <p:nvPr/>
        </p:nvSpPr>
        <p:spPr>
          <a:xfrm>
            <a:off x="5265662" y="3354789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Edit hubs manager page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42" y="3429239"/>
            <a:ext cx="258495" cy="64624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03" y="3682269"/>
            <a:ext cx="272606" cy="272606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5265662" y="368979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new hub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4712237" y="4114773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5213145" y="432666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036867" y="511736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975097" y="4369850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499562" y="4709611"/>
            <a:ext cx="1247738" cy="1011655"/>
            <a:chOff x="6689201" y="4706743"/>
            <a:chExt cx="1247738" cy="1011655"/>
          </a:xfrm>
        </p:grpSpPr>
        <p:sp>
          <p:nvSpPr>
            <p:cNvPr id="250" name="Rectangle 249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4" name="Oval 253"/>
          <p:cNvSpPr/>
          <p:nvPr/>
        </p:nvSpPr>
        <p:spPr>
          <a:xfrm rot="10800000" flipH="1" flipV="1">
            <a:off x="7344403" y="4912091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 rot="10800000" flipH="1" flipV="1">
            <a:off x="7039603" y="5083003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 rot="10800000" flipH="1" flipV="1">
            <a:off x="6856617" y="5244584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Oval 264"/>
          <p:cNvSpPr/>
          <p:nvPr/>
        </p:nvSpPr>
        <p:spPr>
          <a:xfrm rot="10800000" flipH="1" flipV="1">
            <a:off x="4941329" y="5982834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Oval 265"/>
          <p:cNvSpPr/>
          <p:nvPr/>
        </p:nvSpPr>
        <p:spPr>
          <a:xfrm rot="10800000" flipH="1" flipV="1">
            <a:off x="4941330" y="6191846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Oval 266"/>
          <p:cNvSpPr/>
          <p:nvPr/>
        </p:nvSpPr>
        <p:spPr>
          <a:xfrm rot="10800000" flipH="1" flipV="1">
            <a:off x="4941330" y="6410577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256602" y="59611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name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256602" y="6170694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status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246090" y="638022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Current number of connected remote controller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8776413" y="0"/>
            <a:ext cx="341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7" name="Group 366"/>
          <p:cNvGrpSpPr/>
          <p:nvPr/>
        </p:nvGrpSpPr>
        <p:grpSpPr>
          <a:xfrm>
            <a:off x="4941166" y="4707532"/>
            <a:ext cx="1011654" cy="1011654"/>
            <a:chOff x="-3318006" y="1878937"/>
            <a:chExt cx="1011654" cy="1011654"/>
          </a:xfrm>
        </p:grpSpPr>
        <p:sp>
          <p:nvSpPr>
            <p:cNvPr id="368" name="Rounded Rectangle 367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9" name="Picture 3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70" name="TextBox 369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8902544" y="123032"/>
            <a:ext cx="1247738" cy="1011655"/>
            <a:chOff x="6689201" y="4706743"/>
            <a:chExt cx="1247738" cy="1011655"/>
          </a:xfrm>
        </p:grpSpPr>
        <p:sp>
          <p:nvSpPr>
            <p:cNvPr id="277" name="Rectangle 276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282" name="Straight Connector 281"/>
          <p:cNvCxnSpPr/>
          <p:nvPr/>
        </p:nvCxnSpPr>
        <p:spPr>
          <a:xfrm>
            <a:off x="9674368" y="439658"/>
            <a:ext cx="2317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/>
          <p:cNvSpPr txBox="1"/>
          <p:nvPr/>
        </p:nvSpPr>
        <p:spPr>
          <a:xfrm>
            <a:off x="10228334" y="243204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/>
          <p:nvPr/>
        </p:nvCxnSpPr>
        <p:spPr>
          <a:xfrm>
            <a:off x="9394397" y="602063"/>
            <a:ext cx="226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9948363" y="405609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9" name="Straight Connector 288"/>
          <p:cNvCxnSpPr/>
          <p:nvPr/>
        </p:nvCxnSpPr>
        <p:spPr>
          <a:xfrm>
            <a:off x="9096375" y="796556"/>
            <a:ext cx="0" cy="100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9065920" y="1434567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065920" y="1578135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9065920" y="1720181"/>
            <a:ext cx="671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9233950" y="783178"/>
            <a:ext cx="209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9787916" y="586724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0528814" y="578248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0709992" y="406010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1425816" y="226537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934931" y="2415752"/>
            <a:ext cx="1011654" cy="1011654"/>
            <a:chOff x="8941206" y="2328196"/>
            <a:chExt cx="1011654" cy="1011654"/>
          </a:xfrm>
        </p:grpSpPr>
        <p:sp>
          <p:nvSpPr>
            <p:cNvPr id="301" name="Rounded Rectangle 300"/>
            <p:cNvSpPr/>
            <p:nvPr/>
          </p:nvSpPr>
          <p:spPr>
            <a:xfrm>
              <a:off x="8941206" y="2328196"/>
              <a:ext cx="1011654" cy="1011654"/>
            </a:xfrm>
            <a:prstGeom prst="roundRect">
              <a:avLst/>
            </a:prstGeom>
            <a:noFill/>
            <a:ln w="28575">
              <a:solidFill>
                <a:srgbClr val="F9A1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261" y="2466251"/>
              <a:ext cx="735543" cy="735543"/>
            </a:xfrm>
            <a:prstGeom prst="rect">
              <a:avLst/>
            </a:prstGeom>
          </p:spPr>
        </p:pic>
      </p:grpSp>
      <p:grpSp>
        <p:nvGrpSpPr>
          <p:cNvPr id="303" name="Group 302"/>
          <p:cNvGrpSpPr/>
          <p:nvPr/>
        </p:nvGrpSpPr>
        <p:grpSpPr>
          <a:xfrm>
            <a:off x="8934931" y="1958184"/>
            <a:ext cx="1477619" cy="1469222"/>
            <a:chOff x="6526607" y="4886593"/>
            <a:chExt cx="673355" cy="657939"/>
          </a:xfrm>
        </p:grpSpPr>
        <p:sp>
          <p:nvSpPr>
            <p:cNvPr id="304" name="Rectangle 303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Straight Connector 304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Rectangle 309"/>
          <p:cNvSpPr/>
          <p:nvPr/>
        </p:nvSpPr>
        <p:spPr>
          <a:xfrm>
            <a:off x="9193462" y="202215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020586" y="2803044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10024428" y="2066616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0484206" y="2379163"/>
            <a:ext cx="1611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SmartHub scanner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-3745972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-3665228" y="796556"/>
            <a:ext cx="3193017" cy="5669280"/>
          </a:xfrm>
          <a:prstGeom prst="rect">
            <a:avLst/>
          </a:prstGeom>
          <a:solidFill>
            <a:srgbClr val="EF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7" y="840553"/>
            <a:ext cx="221746" cy="221746"/>
          </a:xfrm>
          <a:prstGeom prst="rect">
            <a:avLst/>
          </a:prstGeom>
        </p:spPr>
      </p:pic>
      <p:sp>
        <p:nvSpPr>
          <p:cNvPr id="317" name="Rectangle 316"/>
          <p:cNvSpPr/>
          <p:nvPr/>
        </p:nvSpPr>
        <p:spPr>
          <a:xfrm>
            <a:off x="-1281629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8085" y="854671"/>
            <a:ext cx="163181" cy="163181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310" y="854671"/>
            <a:ext cx="163181" cy="163181"/>
          </a:xfrm>
          <a:prstGeom prst="rect">
            <a:avLst/>
          </a:prstGeom>
        </p:spPr>
      </p:pic>
      <p:sp>
        <p:nvSpPr>
          <p:cNvPr id="320" name="Rectangle 319"/>
          <p:cNvSpPr/>
          <p:nvPr/>
        </p:nvSpPr>
        <p:spPr>
          <a:xfrm>
            <a:off x="-3814212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21" name="Picture 3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4346" y="854671"/>
            <a:ext cx="163181" cy="163181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4581" y="861470"/>
            <a:ext cx="163181" cy="163181"/>
          </a:xfrm>
          <a:prstGeom prst="rect">
            <a:avLst/>
          </a:prstGeom>
        </p:spPr>
      </p:pic>
      <p:sp>
        <p:nvSpPr>
          <p:cNvPr id="323" name="Rounded Rectangle 322"/>
          <p:cNvSpPr/>
          <p:nvPr/>
        </p:nvSpPr>
        <p:spPr>
          <a:xfrm>
            <a:off x="-3222756" y="3157579"/>
            <a:ext cx="1011654" cy="1011654"/>
          </a:xfrm>
          <a:prstGeom prst="roundRect">
            <a:avLst/>
          </a:prstGeom>
          <a:noFill/>
          <a:ln w="28575">
            <a:solidFill>
              <a:srgbClr val="F9A1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4" name="Picture 3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4701" y="3295634"/>
            <a:ext cx="735543" cy="73554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-3222756" y="1878937"/>
            <a:ext cx="1011654" cy="1011654"/>
            <a:chOff x="-3318006" y="1878937"/>
            <a:chExt cx="1011654" cy="1011654"/>
          </a:xfrm>
        </p:grpSpPr>
        <p:sp>
          <p:nvSpPr>
            <p:cNvPr id="325" name="Rounded Rectangle 324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-1926470" y="1878937"/>
            <a:ext cx="1011654" cy="1011654"/>
            <a:chOff x="931446" y="2057400"/>
            <a:chExt cx="1011654" cy="1011654"/>
          </a:xfrm>
        </p:grpSpPr>
        <p:sp>
          <p:nvSpPr>
            <p:cNvPr id="331" name="Rounded Rectangle 330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2" name="Picture 3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33" name="TextBox 332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1" name="Picture 2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341" y="5923242"/>
            <a:ext cx="3191256" cy="585216"/>
          </a:xfrm>
          <a:prstGeom prst="rect">
            <a:avLst/>
          </a:prstGeom>
        </p:spPr>
      </p:pic>
      <p:pic>
        <p:nvPicPr>
          <p:cNvPr id="336" name="Picture 3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947" y="1392432"/>
            <a:ext cx="258495" cy="64624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340" y="1330049"/>
            <a:ext cx="257920" cy="182591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965" y="5707065"/>
            <a:ext cx="537520" cy="537520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-3632845" y="6207183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7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036" y="6052184"/>
            <a:ext cx="153309" cy="164592"/>
          </a:xfrm>
          <a:prstGeom prst="rect">
            <a:avLst/>
          </a:prstGeom>
          <a:noFill/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743" y="6052184"/>
            <a:ext cx="154715" cy="164592"/>
          </a:xfrm>
          <a:prstGeom prst="rect">
            <a:avLst/>
          </a:prstGeom>
        </p:spPr>
      </p:pic>
      <p:sp>
        <p:nvSpPr>
          <p:cNvPr id="263" name="TextBox 262"/>
          <p:cNvSpPr txBox="1"/>
          <p:nvPr/>
        </p:nvSpPr>
        <p:spPr>
          <a:xfrm>
            <a:off x="-1575741" y="620718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Hubs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4" name="Picture 2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1536" y="6052184"/>
            <a:ext cx="143853" cy="164592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-2999504" y="620718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-865458" y="6207183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74" name="Picture 27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001" y="6052184"/>
            <a:ext cx="166037" cy="164592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30" y="5714074"/>
            <a:ext cx="537520" cy="537520"/>
          </a:xfrm>
          <a:prstGeom prst="rect">
            <a:avLst/>
          </a:prstGeom>
        </p:spPr>
      </p:pic>
      <p:sp>
        <p:nvSpPr>
          <p:cNvPr id="284" name="Rectangle 283"/>
          <p:cNvSpPr/>
          <p:nvPr/>
        </p:nvSpPr>
        <p:spPr>
          <a:xfrm>
            <a:off x="4811205" y="9162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487806" y="9011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6143613" y="8747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6831069" y="8793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4834140" y="386669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700">
              <a:solidFill>
                <a:srgbClr val="F1662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29" y="148634"/>
            <a:ext cx="170343" cy="182880"/>
          </a:xfrm>
          <a:prstGeom prst="rect">
            <a:avLst/>
          </a:prstGeom>
          <a:noFill/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69" y="148634"/>
            <a:ext cx="171906" cy="182880"/>
          </a:xfrm>
          <a:prstGeom prst="rect">
            <a:avLst/>
          </a:prstGeom>
        </p:spPr>
      </p:pic>
      <p:sp>
        <p:nvSpPr>
          <p:cNvPr id="348" name="TextBox 347"/>
          <p:cNvSpPr txBox="1"/>
          <p:nvPr/>
        </p:nvSpPr>
        <p:spPr>
          <a:xfrm>
            <a:off x="6186592" y="386669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Hubs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29" y="148634"/>
            <a:ext cx="159837" cy="182880"/>
          </a:xfrm>
          <a:prstGeom prst="rect">
            <a:avLst/>
          </a:prstGeom>
        </p:spPr>
      </p:pic>
      <p:sp>
        <p:nvSpPr>
          <p:cNvPr id="352" name="TextBox 351"/>
          <p:cNvSpPr txBox="1"/>
          <p:nvPr/>
        </p:nvSpPr>
        <p:spPr>
          <a:xfrm>
            <a:off x="5480181" y="386669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Remotes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6896875" y="386669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</a:t>
            </a:r>
            <a:endParaRPr lang="en-US" sz="700">
              <a:solidFill>
                <a:srgbClr val="F1662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4" name="Picture 3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11" y="148634"/>
            <a:ext cx="184486" cy="182880"/>
          </a:xfrm>
          <a:prstGeom prst="rect">
            <a:avLst/>
          </a:prstGeom>
        </p:spPr>
      </p:pic>
      <p:grpSp>
        <p:nvGrpSpPr>
          <p:cNvPr id="355" name="Group 354"/>
          <p:cNvGrpSpPr/>
          <p:nvPr/>
        </p:nvGrpSpPr>
        <p:grpSpPr>
          <a:xfrm>
            <a:off x="902325" y="1878937"/>
            <a:ext cx="1011654" cy="1011654"/>
            <a:chOff x="-3318006" y="1878937"/>
            <a:chExt cx="1011654" cy="1011654"/>
          </a:xfrm>
        </p:grpSpPr>
        <p:sp>
          <p:nvSpPr>
            <p:cNvPr id="356" name="Rounded Rectangle 355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7" name="Picture 3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58" name="TextBox 357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198611" y="1878937"/>
            <a:ext cx="1011654" cy="1011654"/>
            <a:chOff x="931446" y="2057400"/>
            <a:chExt cx="1011654" cy="1011654"/>
          </a:xfrm>
        </p:grpSpPr>
        <p:sp>
          <p:nvSpPr>
            <p:cNvPr id="362" name="Rounded Rectangle 361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FA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64" name="TextBox 363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938598" y="4249176"/>
            <a:ext cx="1477619" cy="1469222"/>
            <a:chOff x="6526607" y="4886593"/>
            <a:chExt cx="673355" cy="657939"/>
          </a:xfrm>
        </p:grpSpPr>
        <p:sp>
          <p:nvSpPr>
            <p:cNvPr id="240" name="Rectangle 239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93725" y="6044893"/>
            <a:ext cx="3107545" cy="355054"/>
            <a:chOff x="-3575695" y="6204584"/>
            <a:chExt cx="3107545" cy="355054"/>
          </a:xfrm>
        </p:grpSpPr>
        <p:sp>
          <p:nvSpPr>
            <p:cNvPr id="203" name="TextBox 202"/>
            <p:cNvSpPr txBox="1"/>
            <p:nvPr/>
          </p:nvSpPr>
          <p:spPr>
            <a:xfrm>
              <a:off x="-3575695" y="6359583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Home</a:t>
              </a:r>
              <a:endParaRPr lang="en-US" sz="700">
                <a:solidFill>
                  <a:srgbClr val="F16623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39886" y="6204584"/>
              <a:ext cx="153309" cy="164592"/>
            </a:xfrm>
            <a:prstGeom prst="rect">
              <a:avLst/>
            </a:prstGeom>
            <a:noFill/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9593" y="6204584"/>
              <a:ext cx="154715" cy="164592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-1518591" y="6359583"/>
              <a:ext cx="3946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Hubs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1686" y="6204584"/>
              <a:ext cx="143853" cy="164592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-2929654" y="6359583"/>
              <a:ext cx="5405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Remotes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-808308" y="6359583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</a:t>
              </a:r>
              <a:endParaRPr lang="en-US" sz="700">
                <a:solidFill>
                  <a:srgbClr val="F1662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2851" y="6204584"/>
              <a:ext cx="166037" cy="164592"/>
            </a:xfrm>
            <a:prstGeom prst="rect">
              <a:avLst/>
            </a:prstGeom>
          </p:spPr>
        </p:pic>
      </p:grpSp>
      <p:cxnSp>
        <p:nvCxnSpPr>
          <p:cNvPr id="259" name="Straight Connector 258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340" name="Picture 3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258216"/>
              <a:ext cx="256779" cy="64194"/>
            </a:xfrm>
            <a:prstGeom prst="rect">
              <a:avLst/>
            </a:prstGeom>
          </p:spPr>
        </p:pic>
        <p:sp>
          <p:nvSpPr>
            <p:cNvPr id="342" name="Rectangle 341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346" name="Picture 3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1"/>
            </a:xfrm>
            <a:prstGeom prst="rect">
              <a:avLst/>
            </a:prstGeom>
          </p:spPr>
        </p:pic>
        <p:sp>
          <p:nvSpPr>
            <p:cNvPr id="347" name="Rectangle 346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8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solidFill>
            <a:srgbClr val="9ED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272" y="3251105"/>
            <a:ext cx="3191256" cy="3191256"/>
          </a:xfrm>
          <a:prstGeom prst="rect">
            <a:avLst/>
          </a:prstGeom>
          <a:blipFill dpi="0" rotWithShape="1">
            <a:blip r:embed="rId8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06999" y="2429033"/>
            <a:ext cx="1536907" cy="492890"/>
          </a:xfrm>
          <a:prstGeom prst="roundRect">
            <a:avLst>
              <a:gd name="adj" fmla="val 50000"/>
            </a:avLst>
          </a:prstGeom>
          <a:solidFill>
            <a:srgbClr val="D5D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smtClean="0">
                <a:solidFill>
                  <a:srgbClr val="47492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GET STARTED</a:t>
            </a:r>
            <a:endParaRPr lang="en-US" sz="1300" b="1">
              <a:solidFill>
                <a:srgbClr val="47492D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881" y="1579594"/>
            <a:ext cx="2445141" cy="10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Make your life easier!</a:t>
            </a:r>
          </a:p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Let’s begin now!</a:t>
            </a:r>
            <a:b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17280" y="3767980"/>
            <a:ext cx="22381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000" b="1" smtClean="0"/>
              <a:t>Lottie private link:</a:t>
            </a:r>
            <a:r>
              <a:rPr lang="en-US" sz="1000" smtClean="0">
                <a:solidFill>
                  <a:schemeClr val="accent1"/>
                </a:solidFill>
              </a:rPr>
              <a:t/>
            </a:r>
            <a:br>
              <a:rPr lang="en-US" sz="1000" smtClean="0">
                <a:solidFill>
                  <a:schemeClr val="accent1"/>
                </a:solidFill>
              </a:rPr>
            </a:br>
            <a:r>
              <a:rPr lang="en-US" sz="1000" i="1" u="sng">
                <a:solidFill>
                  <a:schemeClr val="accent1"/>
                </a:solidFill>
              </a:rPr>
              <a:t>https://lottiefiles.com/share/dda2mxcb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04427" y="3547921"/>
            <a:ext cx="1662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Smart home intro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0"/>
            <a:ext cx="3474720" cy="34747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858378" y="29174"/>
            <a:ext cx="2360816" cy="1028700"/>
            <a:chOff x="8906246" y="5029201"/>
            <a:chExt cx="2360816" cy="1028700"/>
          </a:xfrm>
        </p:grpSpPr>
        <p:grpSp>
          <p:nvGrpSpPr>
            <p:cNvPr id="26" name="Group 25"/>
            <p:cNvGrpSpPr/>
            <p:nvPr/>
          </p:nvGrpSpPr>
          <p:grpSpPr>
            <a:xfrm>
              <a:off x="8906246" y="5029201"/>
              <a:ext cx="2360816" cy="1028700"/>
              <a:chOff x="4951138" y="4286262"/>
              <a:chExt cx="1435168" cy="97328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4960664" y="4296560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1138" y="4547131"/>
                <a:ext cx="1435168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980720" y="5092381"/>
                <a:ext cx="1405585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15534" y="4286262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ounded Rectangle 35"/>
            <p:cNvSpPr/>
            <p:nvPr/>
          </p:nvSpPr>
          <p:spPr>
            <a:xfrm>
              <a:off x="8940869" y="5365906"/>
              <a:ext cx="1536907" cy="492890"/>
            </a:xfrm>
            <a:prstGeom prst="roundRect">
              <a:avLst>
                <a:gd name="adj" fmla="val 50000"/>
              </a:avLst>
            </a:prstGeom>
            <a:solidFill>
              <a:srgbClr val="D5D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smtClean="0">
                  <a:solidFill>
                    <a:srgbClr val="47492D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GET STARTED</a:t>
              </a:r>
              <a:endParaRPr lang="en-US" sz="1300" b="1">
                <a:solidFill>
                  <a:srgbClr val="47492D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6558517" y="469933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0.102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99214" y="43762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0.49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56017" y="886274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13pt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56017" y="1076491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49722" y="1292448"/>
            <a:ext cx="74251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FSt  = Bold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74048" y="1457486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Navigate to login page</a:t>
            </a:r>
            <a:endParaRPr lang="en-US" sz="10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81605" y="2162718"/>
            <a:ext cx="2445141" cy="8807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Make your life easier!</a:t>
            </a:r>
          </a:p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Let’s begin now!</a:t>
            </a:r>
            <a:b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67163" y="2116840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18pt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67163" y="2307057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60868" y="2523014"/>
            <a:ext cx="74251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FSt  = Bold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700857" y="1885950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88974" y="166255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8974" y="294539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88974" y="239294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88974" y="773697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927753" y="112104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0.155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27753" y="1871917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0.13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927753" y="2557717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0.102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659732" y="796556"/>
            <a:ext cx="3193017" cy="5669280"/>
            <a:chOff x="-3659732" y="796556"/>
            <a:chExt cx="3193017" cy="5669280"/>
          </a:xfrm>
        </p:grpSpPr>
        <p:sp>
          <p:nvSpPr>
            <p:cNvPr id="82" name="Rectangle 81"/>
            <p:cNvSpPr/>
            <p:nvPr/>
          </p:nvSpPr>
          <p:spPr>
            <a:xfrm>
              <a:off x="-3659732" y="796556"/>
              <a:ext cx="3193017" cy="5669280"/>
            </a:xfrm>
            <a:prstGeom prst="rect">
              <a:avLst/>
            </a:prstGeom>
            <a:solidFill>
              <a:srgbClr val="9ED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3657971" y="3274580"/>
              <a:ext cx="3191256" cy="3191256"/>
            </a:xfrm>
            <a:prstGeom prst="rect">
              <a:avLst/>
            </a:prstGeom>
            <a:blipFill dpi="0" rotWithShape="1">
              <a:blip r:embed="rId8">
                <a:alphaModFix amt="4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-2830890" y="2443397"/>
            <a:ext cx="1536907" cy="492890"/>
          </a:xfrm>
          <a:prstGeom prst="roundRect">
            <a:avLst>
              <a:gd name="adj" fmla="val 50000"/>
            </a:avLst>
          </a:prstGeom>
          <a:solidFill>
            <a:srgbClr val="D5D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smtClean="0">
                <a:solidFill>
                  <a:srgbClr val="47492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GET STARTED</a:t>
            </a:r>
            <a:endParaRPr lang="en-US" sz="1300" b="1">
              <a:solidFill>
                <a:srgbClr val="47492D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-3285008" y="1593958"/>
            <a:ext cx="2445141" cy="10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Make your life easier!</a:t>
            </a:r>
          </a:p>
          <a:p>
            <a:pPr algn="ctr"/>
            <a: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  <a:t>Let’s begin now!</a:t>
            </a:r>
            <a:br>
              <a:rPr lang="en-US" b="1" smtClean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lang="en-US" b="1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1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3667251" y="773081"/>
            <a:ext cx="3193017" cy="56692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-3452731" y="3176267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Email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-3452731" y="3837513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Pasword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-3265489" y="6163004"/>
            <a:ext cx="2389492" cy="246647"/>
            <a:chOff x="622506" y="6165362"/>
            <a:chExt cx="2389492" cy="246647"/>
          </a:xfrm>
        </p:grpSpPr>
        <p:sp>
          <p:nvSpPr>
            <p:cNvPr id="155" name="TextBox 154"/>
            <p:cNvSpPr txBox="1"/>
            <p:nvPr/>
          </p:nvSpPr>
          <p:spPr>
            <a:xfrm>
              <a:off x="622506" y="6165362"/>
              <a:ext cx="1350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Don’t have Account?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47283" y="6165788"/>
              <a:ext cx="10647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Create Account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-3493411" y="5249960"/>
            <a:ext cx="2845337" cy="344029"/>
            <a:chOff x="701259" y="5249960"/>
            <a:chExt cx="2845337" cy="344029"/>
          </a:xfrm>
        </p:grpSpPr>
        <p:sp>
          <p:nvSpPr>
            <p:cNvPr id="158" name="TextBox 157"/>
            <p:cNvSpPr txBox="1"/>
            <p:nvPr/>
          </p:nvSpPr>
          <p:spPr>
            <a:xfrm>
              <a:off x="2332802" y="5336580"/>
              <a:ext cx="1213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Forget Password?</a:t>
              </a: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701259" y="5249960"/>
              <a:ext cx="1067983" cy="344029"/>
              <a:chOff x="701259" y="5249960"/>
              <a:chExt cx="1067983" cy="344029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964213" y="5336580"/>
                <a:ext cx="8050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Remember</a:t>
                </a:r>
              </a:p>
            </p:txBody>
          </p:sp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59" y="5249960"/>
                <a:ext cx="412835" cy="344029"/>
              </a:xfrm>
              <a:prstGeom prst="rect">
                <a:avLst/>
              </a:prstGeom>
            </p:spPr>
          </p:pic>
        </p:grpSp>
      </p:grp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bg1"/>
                </a:solidFill>
              </a:rPr>
              <a:t>100%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bg1"/>
                </a:solidFill>
              </a:rPr>
              <a:t>9:41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119019" y="470871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19993" y="6209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0.616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77075" y="912762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12pt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77075" y="1102979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74048" y="1193534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Navigate to </a:t>
            </a:r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home </a:t>
            </a:r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page</a:t>
            </a:r>
            <a:endParaRPr lang="en-US" sz="10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89121" y="3250622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11pt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89121" y="3440839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700857" y="6307117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8384" y="4835830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 in</a:t>
            </a:r>
            <a:endParaRPr lang="en-US" sz="12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4031" y="3176267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Email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4031" y="3837513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Pasword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1273" y="6163004"/>
            <a:ext cx="2389492" cy="246647"/>
            <a:chOff x="622506" y="6165362"/>
            <a:chExt cx="2389492" cy="246647"/>
          </a:xfrm>
        </p:grpSpPr>
        <p:sp>
          <p:nvSpPr>
            <p:cNvPr id="59" name="TextBox 58"/>
            <p:cNvSpPr txBox="1"/>
            <p:nvPr/>
          </p:nvSpPr>
          <p:spPr>
            <a:xfrm>
              <a:off x="622506" y="6165362"/>
              <a:ext cx="1350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Don’t have Account?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47283" y="6165788"/>
              <a:ext cx="10647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Create Account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2373871" y="4835830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 in</a:t>
            </a:r>
            <a:endParaRPr lang="en-US" sz="12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895681" y="87663"/>
            <a:ext cx="2961293" cy="921721"/>
            <a:chOff x="5042085" y="4297979"/>
            <a:chExt cx="2961293" cy="921721"/>
          </a:xfrm>
        </p:grpSpPr>
        <p:grpSp>
          <p:nvGrpSpPr>
            <p:cNvPr id="26" name="Group 25"/>
            <p:cNvGrpSpPr/>
            <p:nvPr/>
          </p:nvGrpSpPr>
          <p:grpSpPr>
            <a:xfrm>
              <a:off x="5042085" y="4297979"/>
              <a:ext cx="2961293" cy="921721"/>
              <a:chOff x="4951138" y="4286262"/>
              <a:chExt cx="1435168" cy="97328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4960664" y="4296560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951138" y="4547131"/>
                <a:ext cx="1435168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980720" y="5092381"/>
                <a:ext cx="1405585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15534" y="4286262"/>
                <a:ext cx="0" cy="962986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56" y="4559966"/>
              <a:ext cx="1953922" cy="486487"/>
            </a:xfrm>
            <a:prstGeom prst="rect">
              <a:avLst/>
            </a:prstGeom>
          </p:spPr>
        </p:pic>
      </p:grpSp>
      <p:sp>
        <p:nvSpPr>
          <p:cNvPr id="89" name="TextBox 88"/>
          <p:cNvSpPr txBox="1"/>
          <p:nvPr/>
        </p:nvSpPr>
        <p:spPr>
          <a:xfrm>
            <a:off x="5557364" y="44593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 in</a:t>
            </a:r>
            <a:endParaRPr lang="en-US" sz="12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838812" y="97415"/>
            <a:ext cx="3193017" cy="566928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9881322" y="5766695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Login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915337" y="1914213"/>
            <a:ext cx="2763977" cy="1116175"/>
            <a:chOff x="846431" y="3328667"/>
            <a:chExt cx="2763977" cy="1116175"/>
          </a:xfrm>
        </p:grpSpPr>
        <p:sp>
          <p:nvSpPr>
            <p:cNvPr id="94" name="Rounded Rectangle 93"/>
            <p:cNvSpPr/>
            <p:nvPr/>
          </p:nvSpPr>
          <p:spPr>
            <a:xfrm>
              <a:off x="846431" y="3328667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Email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846431" y="3989913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Pasword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869285" y="1731540"/>
            <a:ext cx="2961293" cy="1528764"/>
            <a:chOff x="4951138" y="4479120"/>
            <a:chExt cx="1435168" cy="697543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4960664" y="4479120"/>
              <a:ext cx="0" cy="69754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951138" y="4781816"/>
              <a:ext cx="1435168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980720" y="5083689"/>
              <a:ext cx="140558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24074" y="4479120"/>
              <a:ext cx="0" cy="69754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/>
          <p:cNvCxnSpPr/>
          <p:nvPr/>
        </p:nvCxnSpPr>
        <p:spPr>
          <a:xfrm>
            <a:off x="4869285" y="2544273"/>
            <a:ext cx="296129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869285" y="1882281"/>
            <a:ext cx="296129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7673873" y="2349963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749504" y="202180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0.089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749504" y="267413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0.089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087146" y="1629647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0.88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79" y="5390236"/>
            <a:ext cx="277698" cy="23141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27" y="5700433"/>
            <a:ext cx="158684" cy="16199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208347" y="4871636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208347" y="4534712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43143" y="5390236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Checked icon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252871" y="5670334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Unchecked icon</a:t>
            </a:r>
            <a:endParaRPr lang="en-US" sz="1000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4700857" y="1621998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140012" y="4532611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140012" y="4722828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88941" y="5956976"/>
            <a:ext cx="1641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Save the current login email</a:t>
            </a:r>
            <a:endParaRPr lang="en-US" sz="10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37" y="4446229"/>
            <a:ext cx="412835" cy="344029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26" y="4889726"/>
            <a:ext cx="235905" cy="240820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>
            <a:off x="653351" y="5249960"/>
            <a:ext cx="2845337" cy="344029"/>
            <a:chOff x="701259" y="5249960"/>
            <a:chExt cx="2845337" cy="344029"/>
          </a:xfrm>
        </p:grpSpPr>
        <p:sp>
          <p:nvSpPr>
            <p:cNvPr id="58" name="TextBox 57"/>
            <p:cNvSpPr txBox="1"/>
            <p:nvPr/>
          </p:nvSpPr>
          <p:spPr>
            <a:xfrm>
              <a:off x="2332802" y="5336580"/>
              <a:ext cx="1213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Forget Password?</a:t>
              </a: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701259" y="5249960"/>
              <a:ext cx="1067983" cy="344029"/>
              <a:chOff x="701259" y="5249960"/>
              <a:chExt cx="1067983" cy="344029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64213" y="5336580"/>
                <a:ext cx="8050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Remember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59" y="5249960"/>
                <a:ext cx="412835" cy="344029"/>
              </a:xfrm>
              <a:prstGeom prst="rect">
                <a:avLst/>
              </a:prstGeom>
            </p:spPr>
          </p:pic>
        </p:grpSp>
      </p:grpSp>
      <p:cxnSp>
        <p:nvCxnSpPr>
          <p:cNvPr id="137" name="Straight Connector 136"/>
          <p:cNvCxnSpPr/>
          <p:nvPr/>
        </p:nvCxnSpPr>
        <p:spPr>
          <a:xfrm>
            <a:off x="4700857" y="4346341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4881467" y="355844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Roboto" panose="02000000000000000000" pitchFamily="2" charset="0"/>
                <a:ea typeface="Roboto" panose="02000000000000000000" pitchFamily="2" charset="0"/>
              </a:rPr>
              <a:t>*******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239204" y="3514513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Password field</a:t>
            </a:r>
            <a:endParaRPr lang="en-US" sz="1000"/>
          </a:p>
        </p:txBody>
      </p:sp>
      <p:sp>
        <p:nvSpPr>
          <p:cNvPr id="143" name="TextBox 142"/>
          <p:cNvSpPr txBox="1"/>
          <p:nvPr/>
        </p:nvSpPr>
        <p:spPr>
          <a:xfrm>
            <a:off x="4892843" y="3267083"/>
            <a:ext cx="141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Roboto" panose="02000000000000000000" pitchFamily="2" charset="0"/>
                <a:ea typeface="Roboto" panose="02000000000000000000" pitchFamily="2" charset="0"/>
              </a:rPr>
              <a:t>abc@sample.com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241572" y="3261728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Email field</a:t>
            </a:r>
            <a:endParaRPr lang="en-US" sz="1000"/>
          </a:p>
        </p:txBody>
      </p:sp>
      <p:sp>
        <p:nvSpPr>
          <p:cNvPr id="145" name="TextBox 144"/>
          <p:cNvSpPr txBox="1"/>
          <p:nvPr/>
        </p:nvSpPr>
        <p:spPr>
          <a:xfrm>
            <a:off x="4863028" y="3865361"/>
            <a:ext cx="3598444" cy="246221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FC </a:t>
            </a:r>
            <a:r>
              <a:rPr lang="en-US" sz="1000"/>
              <a:t>= </a:t>
            </a:r>
            <a:r>
              <a:rPr lang="en-US" sz="1000" smtClean="0"/>
              <a:t>#75816D for suggestion text, FC = Black for input text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863028" y="6391748"/>
            <a:ext cx="3598444" cy="40011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FC </a:t>
            </a:r>
            <a:r>
              <a:rPr lang="en-US" sz="1000"/>
              <a:t>= </a:t>
            </a:r>
            <a:r>
              <a:rPr lang="en-US" sz="1000" smtClean="0"/>
              <a:t>#75816D when unfocus label, FC = Black when focus label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8836336" y="6012916"/>
            <a:ext cx="3355663" cy="84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8878506" y="6080086"/>
            <a:ext cx="106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Account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8859865" y="6530189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Navigate to </a:t>
            </a:r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sign up </a:t>
            </a:r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page</a:t>
            </a:r>
            <a:endParaRPr lang="en-US" sz="10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9878307" y="6068920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9878307" y="6259137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848798" y="6080086"/>
            <a:ext cx="1240468" cy="707886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FC </a:t>
            </a:r>
            <a:r>
              <a:rPr lang="en-US" sz="1000"/>
              <a:t>= </a:t>
            </a:r>
            <a:r>
              <a:rPr lang="en-US" sz="1000"/>
              <a:t>#75816D when unfocus label, FC = #9C6742 when focus label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488974" y="4672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488974" y="51931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488974" y="31231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488974" y="61330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488974" y="43169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488974" y="56377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09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3667251" y="773081"/>
            <a:ext cx="3193017" cy="56692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bg1"/>
                </a:solidFill>
              </a:rPr>
              <a:t>100%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bg1"/>
                </a:solidFill>
              </a:rPr>
              <a:t>9:41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119019" y="470871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19993" y="6209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0.616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77075" y="912762"/>
            <a:ext cx="70083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FS  = 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12pt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77075" y="1102979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74048" y="1257034"/>
            <a:ext cx="24208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4">
                    <a:lumMod val="75000"/>
                  </a:schemeClr>
                </a:solidFill>
              </a:rPr>
              <a:t>Create an account and return to login page</a:t>
            </a:r>
            <a:endParaRPr lang="en-US" sz="10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3014" y="4819976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SIGN IN</a:t>
            </a:r>
            <a:endParaRPr lang="en-US" sz="12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4031" y="3176267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Email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4031" y="3837513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Pasword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95681" y="87663"/>
            <a:ext cx="2961293" cy="921721"/>
            <a:chOff x="4951138" y="4286262"/>
            <a:chExt cx="1435168" cy="97328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951138" y="4547131"/>
              <a:ext cx="1435168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980720" y="5092381"/>
              <a:ext cx="140558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5474922" y="446699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SIGN IN</a:t>
            </a:r>
            <a:endParaRPr lang="en-US" sz="120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838812" y="97415"/>
            <a:ext cx="3193017" cy="56692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9881322" y="5766695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Sign up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915337" y="1914213"/>
            <a:ext cx="2763977" cy="1116175"/>
            <a:chOff x="846431" y="3328667"/>
            <a:chExt cx="2763977" cy="1116175"/>
          </a:xfrm>
        </p:grpSpPr>
        <p:sp>
          <p:nvSpPr>
            <p:cNvPr id="94" name="Rounded Rectangle 93"/>
            <p:cNvSpPr/>
            <p:nvPr/>
          </p:nvSpPr>
          <p:spPr>
            <a:xfrm>
              <a:off x="846431" y="3328667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Email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846431" y="3989913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Pasword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869285" y="1731540"/>
            <a:ext cx="2961293" cy="1528764"/>
            <a:chOff x="4951138" y="4479120"/>
            <a:chExt cx="1435168" cy="697543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4960664" y="4479120"/>
              <a:ext cx="0" cy="69754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951138" y="4781816"/>
              <a:ext cx="1435168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980720" y="5083689"/>
              <a:ext cx="140558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24074" y="4479120"/>
              <a:ext cx="0" cy="69754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/>
          <p:cNvCxnSpPr/>
          <p:nvPr/>
        </p:nvCxnSpPr>
        <p:spPr>
          <a:xfrm>
            <a:off x="4869285" y="2544273"/>
            <a:ext cx="296129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869285" y="1882281"/>
            <a:ext cx="296129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7673873" y="2349963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749504" y="202180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0.089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749504" y="2674132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0.089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087146" y="1629647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0.88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4700857" y="1621998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700857" y="3685941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863028" y="3889848"/>
            <a:ext cx="3598444" cy="40011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FC </a:t>
            </a:r>
            <a:r>
              <a:rPr lang="en-US" sz="1000"/>
              <a:t>= </a:t>
            </a:r>
            <a:r>
              <a:rPr lang="en-US" sz="1000" smtClean="0"/>
              <a:t>#75816D when unfocus label, FC = Black when focus label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488974" y="57266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694031" y="4495363"/>
            <a:ext cx="2763977" cy="454929"/>
          </a:xfrm>
          <a:prstGeom prst="roundRect">
            <a:avLst/>
          </a:prstGeom>
          <a:noFill/>
          <a:ln w="22225" cap="rnd">
            <a:solidFill>
              <a:srgbClr val="A5A5A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mtClean="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Confirm password</a:t>
            </a:r>
            <a:endParaRPr lang="en-US" sz="1100">
              <a:solidFill>
                <a:srgbClr val="778E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045" y="5243851"/>
            <a:ext cx="1956816" cy="48463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Roboto Medium" panose="02000000000000000000" pitchFamily="2" charset="0"/>
                <a:ea typeface="Roboto Medium" panose="02000000000000000000" pitchFamily="2" charset="0"/>
              </a:rPr>
              <a:t>Create account</a:t>
            </a:r>
            <a:endParaRPr lang="en-US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488974" y="31231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8974" y="49773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88974" y="52186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-3455869" y="3170121"/>
            <a:ext cx="2763977" cy="2552216"/>
            <a:chOff x="846431" y="3328667"/>
            <a:chExt cx="2763977" cy="2552216"/>
          </a:xfrm>
        </p:grpSpPr>
        <p:sp>
          <p:nvSpPr>
            <p:cNvPr id="117" name="TextBox 116"/>
            <p:cNvSpPr txBox="1"/>
            <p:nvPr/>
          </p:nvSpPr>
          <p:spPr>
            <a:xfrm>
              <a:off x="1865414" y="4972376"/>
              <a:ext cx="724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SIGN IN</a:t>
              </a:r>
              <a:endParaRPr lang="en-US" sz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846431" y="3328667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Email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846431" y="3989913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Pasword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846431" y="4647763"/>
              <a:ext cx="2763977" cy="454929"/>
            </a:xfrm>
            <a:prstGeom prst="roundRect">
              <a:avLst/>
            </a:prstGeom>
            <a:noFill/>
            <a:ln w="22225" cap="rnd">
              <a:solidFill>
                <a:srgbClr val="A5A5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778E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 password</a:t>
              </a:r>
              <a:endParaRPr lang="en-US" sz="1100">
                <a:solidFill>
                  <a:srgbClr val="778E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49445" y="5396251"/>
              <a:ext cx="1956816" cy="48463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Create account</a:t>
              </a:r>
              <a:endParaRPr lang="en-US" sz="12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930324" y="355821"/>
            <a:ext cx="1956816" cy="48463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Roboto Medium" panose="02000000000000000000" pitchFamily="2" charset="0"/>
                <a:ea typeface="Roboto Medium" panose="02000000000000000000" pitchFamily="2" charset="0"/>
              </a:rPr>
              <a:t>Create account</a:t>
            </a:r>
            <a:endParaRPr lang="en-US" sz="1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888941" y="3377058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Refer to login page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670984" y="76901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7848" y="77714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-3657989" y="804050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813451" y="714839"/>
            <a:ext cx="3421613" cy="5838825"/>
            <a:chOff x="-3813451" y="714839"/>
            <a:chExt cx="3421613" cy="5838825"/>
          </a:xfrm>
        </p:grpSpPr>
        <p:sp>
          <p:nvSpPr>
            <p:cNvPr id="118" name="Rectangle 117"/>
            <p:cNvSpPr/>
            <p:nvPr/>
          </p:nvSpPr>
          <p:spPr>
            <a:xfrm>
              <a:off x="-3745211" y="714839"/>
              <a:ext cx="3353373" cy="5838825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127000" sx="101000" sy="101000" algn="ctr" rotWithShape="0">
                <a:srgbClr val="0D4C5B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-3664467" y="796556"/>
              <a:ext cx="3193017" cy="566928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EDFBFB"/>
                </a:gs>
                <a:gs pos="100000">
                  <a:srgbClr val="EDFBFB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-3657989" y="804050"/>
              <a:ext cx="3191256" cy="5669280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4146" y="840553"/>
              <a:ext cx="221746" cy="221746"/>
            </a:xfrm>
            <a:prstGeom prst="rect">
              <a:avLst/>
            </a:prstGeom>
          </p:spPr>
        </p:pic>
        <p:sp>
          <p:nvSpPr>
            <p:cNvPr id="130" name="Rectangle 129"/>
            <p:cNvSpPr/>
            <p:nvPr/>
          </p:nvSpPr>
          <p:spPr>
            <a:xfrm>
              <a:off x="-1280868" y="936261"/>
              <a:ext cx="702586" cy="40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rgbClr val="79AEA4"/>
                  </a:solidFill>
                </a:rPr>
                <a:t>100%</a:t>
              </a:r>
              <a:endParaRPr lang="en-US" sz="1000" b="1">
                <a:solidFill>
                  <a:srgbClr val="79AEA4"/>
                </a:solidFill>
              </a:endParaRP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57324" y="854671"/>
              <a:ext cx="163181" cy="163181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6549" y="854671"/>
              <a:ext cx="163181" cy="163181"/>
            </a:xfrm>
            <a:prstGeom prst="rect">
              <a:avLst/>
            </a:prstGeom>
          </p:spPr>
        </p:pic>
        <p:sp>
          <p:nvSpPr>
            <p:cNvPr id="133" name="Rectangle 132"/>
            <p:cNvSpPr/>
            <p:nvPr/>
          </p:nvSpPr>
          <p:spPr>
            <a:xfrm>
              <a:off x="-3813451" y="936261"/>
              <a:ext cx="702586" cy="40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rgbClr val="79AEA4"/>
                  </a:solidFill>
                </a:rPr>
                <a:t>9:41</a:t>
              </a:r>
              <a:endParaRPr lang="en-US" sz="1000" b="1">
                <a:solidFill>
                  <a:srgbClr val="79AEA4"/>
                </a:solidFill>
              </a:endParaRPr>
            </a:p>
          </p:txBody>
        </p: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3585" y="854671"/>
              <a:ext cx="163181" cy="163181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3820" y="861470"/>
              <a:ext cx="163181" cy="163181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417" y="793113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88C15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7454"/>
            <a:ext cx="940907" cy="490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9" y="2147545"/>
            <a:ext cx="2864401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8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 (W/H = 1)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2191"/>
              <a:ext cx="940907" cy="49005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88C153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8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7" y="2143433"/>
            <a:ext cx="31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Navigate to device manager page (Refer </a:t>
            </a:r>
            <a:r>
              <a:rPr lang="vi-VN" sz="1000" u="sng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</a:rPr>
              <a:t>manager 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page</a:t>
            </a:r>
            <a:r>
              <a:rPr lang="en-US" sz="1000" smtClean="0"/>
              <a:t>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7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409"/>
            <a:ext cx="438912" cy="22859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5" name="Rectangle 134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0.589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-3354579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88C15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88C15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75" y="1285576"/>
            <a:ext cx="256778" cy="24611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579" y="1330049"/>
            <a:ext cx="257920" cy="18259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1" y="5597454"/>
            <a:ext cx="940907" cy="4900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167256"/>
              <a:ext cx="256778" cy="246114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0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389" y="2214292"/>
            <a:ext cx="2864401" cy="2667257"/>
          </a:xfrm>
          <a:prstGeom prst="rect">
            <a:avLst/>
          </a:prstGeom>
        </p:spPr>
      </p:pic>
      <p:sp>
        <p:nvSpPr>
          <p:cNvPr id="141" name="Rectangle 140"/>
          <p:cNvSpPr/>
          <p:nvPr/>
        </p:nvSpPr>
        <p:spPr>
          <a:xfrm>
            <a:off x="8717280" y="4168030"/>
            <a:ext cx="21932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000" b="1" smtClean="0"/>
              <a:t>Lottie private link:</a:t>
            </a:r>
            <a:r>
              <a:rPr lang="en-US" sz="1000" smtClean="0">
                <a:solidFill>
                  <a:schemeClr val="accent1"/>
                </a:solidFill>
              </a:rPr>
              <a:t/>
            </a:r>
            <a:br>
              <a:rPr lang="en-US" sz="1000" smtClean="0">
                <a:solidFill>
                  <a:schemeClr val="accent1"/>
                </a:solidFill>
              </a:rPr>
            </a:br>
            <a:r>
              <a:rPr lang="en-US" sz="1000" i="1" u="sng" smtClean="0">
                <a:solidFill>
                  <a:schemeClr val="accent1"/>
                </a:solidFill>
              </a:rPr>
              <a:t>https</a:t>
            </a:r>
            <a:r>
              <a:rPr lang="en-US" sz="1000" i="1" u="sng">
                <a:solidFill>
                  <a:schemeClr val="accent1"/>
                </a:solidFill>
              </a:rPr>
              <a:t>://lottiefiles.com/share/kqbsb7y8</a:t>
            </a:r>
          </a:p>
        </p:txBody>
      </p:sp>
    </p:spTree>
    <p:extLst>
      <p:ext uri="{BB962C8B-B14F-4D97-AF65-F5344CB8AC3E}">
        <p14:creationId xmlns:p14="http://schemas.microsoft.com/office/powerpoint/2010/main" val="10892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0857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solidFill>
            <a:srgbClr val="EA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 manager </a:t>
            </a:r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31446" y="3157579"/>
            <a:ext cx="1011654" cy="1011654"/>
            <a:chOff x="931446" y="3157579"/>
            <a:chExt cx="1011654" cy="1011654"/>
          </a:xfrm>
        </p:grpSpPr>
        <p:sp>
          <p:nvSpPr>
            <p:cNvPr id="89" name="Rounded Rectangle 88"/>
            <p:cNvSpPr/>
            <p:nvPr/>
          </p:nvSpPr>
          <p:spPr>
            <a:xfrm>
              <a:off x="931446" y="3157579"/>
              <a:ext cx="1011654" cy="1011654"/>
            </a:xfrm>
            <a:prstGeom prst="roundRect">
              <a:avLst/>
            </a:prstGeom>
            <a:noFill/>
            <a:ln w="28575">
              <a:solidFill>
                <a:srgbClr val="9ED29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501" y="3298119"/>
              <a:ext cx="735543" cy="730573"/>
            </a:xfrm>
            <a:prstGeom prst="rect">
              <a:avLst/>
            </a:prstGeom>
          </p:spPr>
        </p:pic>
      </p:grpSp>
      <p:pic>
        <p:nvPicPr>
          <p:cNvPr id="275" name="Picture 274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0" y="5875451"/>
            <a:ext cx="3191256" cy="585216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93760" y="594360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170361" y="5942094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530820" y="5939459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218276" y="5939910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22" y="1772723"/>
            <a:ext cx="411480" cy="411480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4822262" y="1749863"/>
            <a:ext cx="457200" cy="4572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601582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14" y="1915421"/>
            <a:ext cx="257920" cy="182590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601582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55285" y="179321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/>
          <p:nvPr/>
        </p:nvCxnSpPr>
        <p:spPr>
          <a:xfrm>
            <a:off x="6427305" y="1587693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25528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666765" y="1585706"/>
            <a:ext cx="0" cy="2148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644887" y="1793212"/>
            <a:ext cx="178033" cy="733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589415" y="2204692"/>
            <a:ext cx="233505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6427305" y="179321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427305" y="2204692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5982480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6437085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231405" y="1539660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0.129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686010" y="1875842"/>
            <a:ext cx="5469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</a:rPr>
              <a:t>0.0725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910810" y="2326840"/>
            <a:ext cx="3598444" cy="553998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en-US" sz="1000" smtClean="0"/>
              <a:t>in other screen ratio, the fraction is still the same, when calculate the width and height of the button, take the smaller value and make them equal each other (W/H = 1)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5" y="1971424"/>
            <a:ext cx="249763" cy="64624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 flipV="1">
            <a:off x="488974" y="5873311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488974" y="6461970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89133" y="5657939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218276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95330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176522" y="5664747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1819933" y="5705961"/>
            <a:ext cx="539496" cy="53949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/>
          <p:cNvCxnSpPr/>
          <p:nvPr/>
        </p:nvCxnSpPr>
        <p:spPr>
          <a:xfrm flipV="1">
            <a:off x="1635181" y="5672095"/>
            <a:ext cx="0" cy="2815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516695" y="5674588"/>
            <a:ext cx="4219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0.1432</a:t>
            </a:r>
            <a:endParaRPr lang="en-US" sz="6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84822" y="5503743"/>
            <a:ext cx="37863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" b="1" smtClean="0">
                <a:solidFill>
                  <a:schemeClr val="accent1">
                    <a:lumMod val="75000"/>
                  </a:schemeClr>
                </a:solidFill>
              </a:rPr>
              <a:t>0.071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3848248" y="3710316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vi-VN" sz="8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895324" y="6065387"/>
            <a:ext cx="444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800" b="1" smtClean="0">
                <a:solidFill>
                  <a:schemeClr val="accent1">
                    <a:lumMod val="75000"/>
                  </a:schemeClr>
                </a:solidFill>
              </a:rPr>
              <a:t>0.148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910810" y="671858"/>
            <a:ext cx="3598444" cy="246221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50000"/>
                  </a:schemeClr>
                </a:solidFill>
              </a:rPr>
              <a:t>Note: </a:t>
            </a:r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Refer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US" sz="1000" u="sng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4700857" y="1252802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4822039" y="1549124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281067" y="1557678"/>
            <a:ext cx="0" cy="2055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5288911" y="17498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288911" y="2207063"/>
            <a:ext cx="20648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4852495" y="150382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0.17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313020" y="187896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</a:t>
            </a: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2" y="3054311"/>
            <a:ext cx="257920" cy="18259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5265662" y="3028912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sp>
        <p:nvSpPr>
          <p:cNvPr id="228" name="TextBox 227"/>
          <p:cNvSpPr txBox="1"/>
          <p:nvPr/>
        </p:nvSpPr>
        <p:spPr>
          <a:xfrm>
            <a:off x="5265662" y="3354789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Edit hubs manager page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08" y="3429239"/>
            <a:ext cx="249763" cy="64624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03" y="3682269"/>
            <a:ext cx="272606" cy="272606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5265662" y="368979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new hub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4712237" y="4114773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5213145" y="4326664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036867" y="5117369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975097" y="4369850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499562" y="4709611"/>
            <a:ext cx="1247738" cy="1011655"/>
            <a:chOff x="6689201" y="4706743"/>
            <a:chExt cx="1247738" cy="1011655"/>
          </a:xfrm>
        </p:grpSpPr>
        <p:sp>
          <p:nvSpPr>
            <p:cNvPr id="250" name="Rectangle 249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4" name="Oval 253"/>
          <p:cNvSpPr/>
          <p:nvPr/>
        </p:nvSpPr>
        <p:spPr>
          <a:xfrm rot="10800000" flipH="1" flipV="1">
            <a:off x="7344403" y="4912091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Oval 254"/>
          <p:cNvSpPr/>
          <p:nvPr/>
        </p:nvSpPr>
        <p:spPr>
          <a:xfrm rot="10800000" flipH="1" flipV="1">
            <a:off x="7039603" y="5083003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 rot="10800000" flipH="1" flipV="1">
            <a:off x="6856617" y="5244584"/>
            <a:ext cx="180630" cy="180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Oval 264"/>
          <p:cNvSpPr/>
          <p:nvPr/>
        </p:nvSpPr>
        <p:spPr>
          <a:xfrm rot="10800000" flipH="1" flipV="1">
            <a:off x="4941329" y="5982834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Oval 265"/>
          <p:cNvSpPr/>
          <p:nvPr/>
        </p:nvSpPr>
        <p:spPr>
          <a:xfrm rot="10800000" flipH="1" flipV="1">
            <a:off x="4941330" y="6191846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Oval 266"/>
          <p:cNvSpPr/>
          <p:nvPr/>
        </p:nvSpPr>
        <p:spPr>
          <a:xfrm rot="10800000" flipH="1" flipV="1">
            <a:off x="4941330" y="6410577"/>
            <a:ext cx="180630" cy="1806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256602" y="59611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name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256602" y="6170694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Device status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246090" y="638022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Current number of connected remote controller</a:t>
            </a:r>
            <a:endParaRPr 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8776413" y="0"/>
            <a:ext cx="341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7" name="Group 366"/>
          <p:cNvGrpSpPr/>
          <p:nvPr/>
        </p:nvGrpSpPr>
        <p:grpSpPr>
          <a:xfrm>
            <a:off x="4941166" y="4707532"/>
            <a:ext cx="1011654" cy="1011654"/>
            <a:chOff x="-3318006" y="1878937"/>
            <a:chExt cx="1011654" cy="1011654"/>
          </a:xfrm>
        </p:grpSpPr>
        <p:sp>
          <p:nvSpPr>
            <p:cNvPr id="368" name="Rounded Rectangle 367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9ED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9" name="Picture 3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70" name="TextBox 369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rgbClr val="F1662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8902544" y="123032"/>
            <a:ext cx="1247738" cy="1011655"/>
            <a:chOff x="6689201" y="4706743"/>
            <a:chExt cx="1247738" cy="1011655"/>
          </a:xfrm>
        </p:grpSpPr>
        <p:sp>
          <p:nvSpPr>
            <p:cNvPr id="277" name="Rectangle 276"/>
            <p:cNvSpPr/>
            <p:nvPr/>
          </p:nvSpPr>
          <p:spPr>
            <a:xfrm>
              <a:off x="6721588" y="4706743"/>
              <a:ext cx="1215351" cy="1011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691147" y="4916549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SmartHub-B..</a:t>
              </a:r>
              <a:endParaRPr lang="en-US" sz="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6689201" y="50740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99150" y="5210996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282" name="Straight Connector 281"/>
          <p:cNvCxnSpPr/>
          <p:nvPr/>
        </p:nvCxnSpPr>
        <p:spPr>
          <a:xfrm>
            <a:off x="9674368" y="439658"/>
            <a:ext cx="2317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/>
          <p:cNvSpPr txBox="1"/>
          <p:nvPr/>
        </p:nvSpPr>
        <p:spPr>
          <a:xfrm>
            <a:off x="10228334" y="243204"/>
            <a:ext cx="13260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 Medium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6" name="Straight Connector 285"/>
          <p:cNvCxnSpPr/>
          <p:nvPr/>
        </p:nvCxnSpPr>
        <p:spPr>
          <a:xfrm>
            <a:off x="9394397" y="602063"/>
            <a:ext cx="226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>
            <a:off x="9948363" y="405609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9" name="Straight Connector 288"/>
          <p:cNvCxnSpPr/>
          <p:nvPr/>
        </p:nvCxnSpPr>
        <p:spPr>
          <a:xfrm>
            <a:off x="9096375" y="796556"/>
            <a:ext cx="0" cy="100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9065920" y="1434567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065920" y="1578135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9065920" y="1720181"/>
            <a:ext cx="671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9233950" y="783178"/>
            <a:ext cx="2091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/>
          <p:cNvSpPr txBox="1"/>
          <p:nvPr/>
        </p:nvSpPr>
        <p:spPr>
          <a:xfrm>
            <a:off x="9787916" y="586724"/>
            <a:ext cx="84670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FF  = Roboto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0528814" y="578248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0709992" y="406010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1425816" y="226537"/>
            <a:ext cx="60625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8pt</a:t>
            </a:r>
            <a:endParaRPr lang="en-US" sz="1000" b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934931" y="2415752"/>
            <a:ext cx="1011654" cy="1011654"/>
            <a:chOff x="8941206" y="2328196"/>
            <a:chExt cx="1011654" cy="1011654"/>
          </a:xfrm>
        </p:grpSpPr>
        <p:sp>
          <p:nvSpPr>
            <p:cNvPr id="301" name="Rounded Rectangle 300"/>
            <p:cNvSpPr/>
            <p:nvPr/>
          </p:nvSpPr>
          <p:spPr>
            <a:xfrm>
              <a:off x="8941206" y="2328196"/>
              <a:ext cx="1011654" cy="1011654"/>
            </a:xfrm>
            <a:prstGeom prst="roundRect">
              <a:avLst/>
            </a:prstGeom>
            <a:noFill/>
            <a:ln w="28575">
              <a:solidFill>
                <a:srgbClr val="9ED29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261" y="2468736"/>
              <a:ext cx="735543" cy="730573"/>
            </a:xfrm>
            <a:prstGeom prst="rect">
              <a:avLst/>
            </a:prstGeom>
          </p:spPr>
        </p:pic>
      </p:grpSp>
      <p:grpSp>
        <p:nvGrpSpPr>
          <p:cNvPr id="303" name="Group 302"/>
          <p:cNvGrpSpPr/>
          <p:nvPr/>
        </p:nvGrpSpPr>
        <p:grpSpPr>
          <a:xfrm>
            <a:off x="8934931" y="1958184"/>
            <a:ext cx="1477619" cy="1469222"/>
            <a:chOff x="6526607" y="4886593"/>
            <a:chExt cx="673355" cy="657939"/>
          </a:xfrm>
        </p:grpSpPr>
        <p:sp>
          <p:nvSpPr>
            <p:cNvPr id="304" name="Rectangle 303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Straight Connector 304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Rectangle 309"/>
          <p:cNvSpPr/>
          <p:nvPr/>
        </p:nvSpPr>
        <p:spPr>
          <a:xfrm>
            <a:off x="9193462" y="2022156"/>
            <a:ext cx="4812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020586" y="2803044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000" b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0.18</a:t>
            </a:r>
            <a:endParaRPr lang="en-US" sz="1000" b="1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10024428" y="2066616"/>
            <a:ext cx="6575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</a:t>
            </a:r>
            <a:r>
              <a:rPr lang="vi-VN" sz="1000" b="1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0484206" y="2379163"/>
            <a:ext cx="1611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smtClean="0">
                <a:latin typeface="Calibri" panose="020F0502020204030204" pitchFamily="34" charset="0"/>
                <a:cs typeface="Calibri" panose="020F0502020204030204" pitchFamily="34" charset="0"/>
              </a:rPr>
              <a:t>Navigate to </a:t>
            </a:r>
            <a:r>
              <a:rPr lang="vi-VN" sz="1000" u="sng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SmartHub scanner page</a:t>
            </a:r>
            <a:endParaRPr lang="en-US" sz="1000" u="sng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-3745972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-3671226" y="822738"/>
            <a:ext cx="3191291" cy="5669280"/>
            <a:chOff x="-3633648" y="794968"/>
            <a:chExt cx="3191291" cy="5669280"/>
          </a:xfrm>
        </p:grpSpPr>
        <p:grpSp>
          <p:nvGrpSpPr>
            <p:cNvPr id="22" name="Group 21"/>
            <p:cNvGrpSpPr/>
            <p:nvPr/>
          </p:nvGrpSpPr>
          <p:grpSpPr>
            <a:xfrm>
              <a:off x="-3633648" y="794968"/>
              <a:ext cx="3191291" cy="5669280"/>
              <a:chOff x="-3633648" y="794968"/>
              <a:chExt cx="3191291" cy="566928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-3633648" y="794968"/>
                <a:ext cx="3191291" cy="5669280"/>
                <a:chOff x="-3633648" y="794968"/>
                <a:chExt cx="3191291" cy="5669280"/>
              </a:xfrm>
            </p:grpSpPr>
            <p:sp>
              <p:nvSpPr>
                <p:cNvPr id="216" name="Rectangle 215"/>
                <p:cNvSpPr/>
                <p:nvPr/>
              </p:nvSpPr>
              <p:spPr>
                <a:xfrm>
                  <a:off x="-3633631" y="794968"/>
                  <a:ext cx="3191256" cy="5669280"/>
                </a:xfrm>
                <a:prstGeom prst="rect">
                  <a:avLst/>
                </a:prstGeom>
                <a:solidFill>
                  <a:srgbClr val="EA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-3633648" y="5712486"/>
                  <a:ext cx="3191291" cy="746593"/>
                  <a:chOff x="-3631272" y="5712486"/>
                  <a:chExt cx="3191291" cy="74659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-3631237" y="5712486"/>
                    <a:ext cx="3191256" cy="746593"/>
                    <a:chOff x="-3631237" y="5712486"/>
                    <a:chExt cx="3191256" cy="746593"/>
                  </a:xfrm>
                </p:grpSpPr>
                <p:pic>
                  <p:nvPicPr>
                    <p:cNvPr id="232" name="Picture 231"/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3631237" y="5873863"/>
                      <a:ext cx="3191256" cy="5852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6" name="Picture 235"/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304369" y="5712486"/>
                      <a:ext cx="537520" cy="5375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-3631272" y="6040229"/>
                    <a:ext cx="3107545" cy="358130"/>
                    <a:chOff x="-3631272" y="6040229"/>
                    <a:chExt cx="3107545" cy="358130"/>
                  </a:xfrm>
                </p:grpSpPr>
                <p:sp>
                  <p:nvSpPr>
                    <p:cNvPr id="378" name="TextBox 377"/>
                    <p:cNvSpPr txBox="1"/>
                    <p:nvPr/>
                  </p:nvSpPr>
                  <p:spPr>
                    <a:xfrm>
                      <a:off x="-3631272" y="6198304"/>
                      <a:ext cx="42672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vi-VN" sz="700" smtClean="0">
                          <a:solidFill>
                            <a:srgbClr val="71BF44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Home</a:t>
                      </a:r>
                      <a:endParaRPr lang="en-US" sz="700">
                        <a:solidFill>
                          <a:srgbClr val="71BF44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p:txBody>
                </p:sp>
                <p:pic>
                  <p:nvPicPr>
                    <p:cNvPr id="379" name="Picture 378"/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3494566" y="6040229"/>
                      <a:ext cx="153309" cy="145154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80" name="Picture 379"/>
                    <p:cNvPicPr>
                      <a:picLocks noChangeAspect="1"/>
                    </p:cNvPicPr>
                    <p:nvPr/>
                  </p:nvPicPr>
                  <p:blipFill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454195" y="6040229"/>
                      <a:ext cx="154715" cy="1637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1" name="TextBox 380"/>
                    <p:cNvSpPr txBox="1"/>
                    <p:nvPr/>
                  </p:nvSpPr>
                  <p:spPr>
                    <a:xfrm>
                      <a:off x="-1574168" y="6198304"/>
                      <a:ext cx="39466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vi-VN" sz="700" smtClean="0">
                          <a:solidFill>
                            <a:srgbClr val="71BF44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Hubs</a:t>
                      </a:r>
                      <a:endParaRPr lang="en-US" sz="700">
                        <a:solidFill>
                          <a:srgbClr val="71BF44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p:txBody>
                </p:sp>
                <p:pic>
                  <p:nvPicPr>
                    <p:cNvPr id="382" name="Picture 381"/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778502" y="6040229"/>
                      <a:ext cx="127074" cy="1645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3" name="TextBox 382"/>
                    <p:cNvSpPr txBox="1"/>
                    <p:nvPr/>
                  </p:nvSpPr>
                  <p:spPr>
                    <a:xfrm>
                      <a:off x="-2985231" y="6198304"/>
                      <a:ext cx="540533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vi-VN" sz="700" smtClean="0">
                          <a:solidFill>
                            <a:srgbClr val="71BF44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Remotes</a:t>
                      </a:r>
                      <a:endParaRPr lang="en-US" sz="700">
                        <a:solidFill>
                          <a:srgbClr val="71BF44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p:txBody>
                </p:sp>
                <p:sp>
                  <p:nvSpPr>
                    <p:cNvPr id="384" name="TextBox 383"/>
                    <p:cNvSpPr txBox="1"/>
                    <p:nvPr/>
                  </p:nvSpPr>
                  <p:spPr>
                    <a:xfrm>
                      <a:off x="-863885" y="6198304"/>
                      <a:ext cx="340158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vi-VN" sz="700" smtClean="0">
                          <a:solidFill>
                            <a:srgbClr val="71BF44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Info</a:t>
                      </a:r>
                      <a:endParaRPr lang="en-US" sz="700">
                        <a:solidFill>
                          <a:srgbClr val="71BF44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p:txBody>
                </p:sp>
                <p:pic>
                  <p:nvPicPr>
                    <p:cNvPr id="385" name="Picture 384"/>
                    <p:cNvPicPr>
                      <a:picLocks noChangeAspect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775696" y="6040229"/>
                      <a:ext cx="163781" cy="164592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-3184693" y="1877349"/>
                <a:ext cx="2293380" cy="2290296"/>
                <a:chOff x="-3208112" y="1877349"/>
                <a:chExt cx="2293380" cy="2290296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-3208112" y="3155991"/>
                  <a:ext cx="1011654" cy="1011654"/>
                  <a:chOff x="931446" y="3157579"/>
                  <a:chExt cx="1011654" cy="1011654"/>
                </a:xfrm>
              </p:grpSpPr>
              <p:sp>
                <p:nvSpPr>
                  <p:cNvPr id="223" name="Rounded Rectangle 222"/>
                  <p:cNvSpPr/>
                  <p:nvPr/>
                </p:nvSpPr>
                <p:spPr>
                  <a:xfrm>
                    <a:off x="931446" y="3157579"/>
                    <a:ext cx="1011654" cy="1011654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9ED293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27" name="Picture 226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69501" y="3298119"/>
                    <a:ext cx="735543" cy="7305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7" name="Group 236"/>
                <p:cNvGrpSpPr/>
                <p:nvPr/>
              </p:nvGrpSpPr>
              <p:grpSpPr>
                <a:xfrm>
                  <a:off x="-3208112" y="1877349"/>
                  <a:ext cx="1011654" cy="1011654"/>
                  <a:chOff x="-3318006" y="1878937"/>
                  <a:chExt cx="1011654" cy="1011654"/>
                </a:xfrm>
              </p:grpSpPr>
              <p:sp>
                <p:nvSpPr>
                  <p:cNvPr id="238" name="Rounded Rectangle 237"/>
                  <p:cNvSpPr/>
                  <p:nvPr/>
                </p:nvSpPr>
                <p:spPr>
                  <a:xfrm>
                    <a:off x="-3318006" y="1878937"/>
                    <a:ext cx="1011654" cy="1011654"/>
                  </a:xfrm>
                  <a:prstGeom prst="roundRect">
                    <a:avLst/>
                  </a:prstGeom>
                  <a:solidFill>
                    <a:srgbClr val="9ED2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39" name="Picture 238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546182" y="2668442"/>
                    <a:ext cx="126444" cy="134602"/>
                  </a:xfrm>
                  <a:prstGeom prst="rect">
                    <a:avLst/>
                  </a:prstGeom>
                </p:spPr>
              </p:pic>
              <p:sp>
                <p:nvSpPr>
                  <p:cNvPr id="257" name="TextBox 256"/>
                  <p:cNvSpPr txBox="1"/>
                  <p:nvPr/>
                </p:nvSpPr>
                <p:spPr>
                  <a:xfrm>
                    <a:off x="-3318006" y="2100233"/>
                    <a:ext cx="89826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8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rPr>
                      <a:t>SmartHub-B..</a:t>
                    </a:r>
                    <a:endParaRPr lang="en-US" sz="8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endParaRPr>
                  </a:p>
                </p:txBody>
              </p:sp>
              <p:sp>
                <p:nvSpPr>
                  <p:cNvPr id="258" name="TextBox 257"/>
                  <p:cNvSpPr txBox="1"/>
                  <p:nvPr/>
                </p:nvSpPr>
                <p:spPr>
                  <a:xfrm>
                    <a:off x="-3318006" y="2276249"/>
                    <a:ext cx="77182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6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Connected</a:t>
                    </a:r>
                  </a:p>
                </p:txBody>
              </p:sp>
              <p:sp>
                <p:nvSpPr>
                  <p:cNvPr id="349" name="TextBox 348"/>
                  <p:cNvSpPr txBox="1"/>
                  <p:nvPr/>
                </p:nvSpPr>
                <p:spPr>
                  <a:xfrm>
                    <a:off x="-3318006" y="2430871"/>
                    <a:ext cx="7718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1000" b="1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10</a:t>
                    </a:r>
                    <a:r>
                      <a:rPr lang="vi-VN" sz="600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CR</a:t>
                    </a:r>
                    <a:endParaRPr lang="vi-VN" sz="1000" b="1" smtClean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  <p:grpSp>
              <p:nvGrpSpPr>
                <p:cNvPr id="351" name="Group 350"/>
                <p:cNvGrpSpPr/>
                <p:nvPr/>
              </p:nvGrpSpPr>
              <p:grpSpPr>
                <a:xfrm>
                  <a:off x="-1926386" y="1877349"/>
                  <a:ext cx="1011654" cy="1011654"/>
                  <a:chOff x="931446" y="2057400"/>
                  <a:chExt cx="1011654" cy="1011654"/>
                </a:xfrm>
              </p:grpSpPr>
              <p:sp>
                <p:nvSpPr>
                  <p:cNvPr id="373" name="Rounded Rectangle 372"/>
                  <p:cNvSpPr/>
                  <p:nvPr/>
                </p:nvSpPr>
                <p:spPr>
                  <a:xfrm>
                    <a:off x="931446" y="2057400"/>
                    <a:ext cx="1011654" cy="1011654"/>
                  </a:xfrm>
                  <a:prstGeom prst="roundRect">
                    <a:avLst/>
                  </a:prstGeom>
                  <a:solidFill>
                    <a:srgbClr val="9ED2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4" name="Picture 373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03270" y="2846905"/>
                    <a:ext cx="126444" cy="134602"/>
                  </a:xfrm>
                  <a:prstGeom prst="rect">
                    <a:avLst/>
                  </a:prstGeom>
                </p:spPr>
              </p:pic>
              <p:sp>
                <p:nvSpPr>
                  <p:cNvPr id="375" name="TextBox 374"/>
                  <p:cNvSpPr txBox="1"/>
                  <p:nvPr/>
                </p:nvSpPr>
                <p:spPr>
                  <a:xfrm>
                    <a:off x="931446" y="2278696"/>
                    <a:ext cx="89826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800" smtClean="0">
                        <a:latin typeface="Roboto Medium" panose="02000000000000000000" pitchFamily="2" charset="0"/>
                        <a:ea typeface="Roboto Medium" panose="02000000000000000000" pitchFamily="2" charset="0"/>
                      </a:rPr>
                      <a:t>MyHub</a:t>
                    </a:r>
                    <a:endParaRPr lang="en-US" sz="800">
                      <a:latin typeface="Roboto Medium" panose="02000000000000000000" pitchFamily="2" charset="0"/>
                      <a:ea typeface="Roboto Medium" panose="02000000000000000000" pitchFamily="2" charset="0"/>
                    </a:endParaRPr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931446" y="2454712"/>
                    <a:ext cx="77182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6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Disconnected</a:t>
                    </a:r>
                  </a:p>
                </p:txBody>
              </p:sp>
              <p:sp>
                <p:nvSpPr>
                  <p:cNvPr id="377" name="TextBox 376"/>
                  <p:cNvSpPr txBox="1"/>
                  <p:nvPr/>
                </p:nvSpPr>
                <p:spPr>
                  <a:xfrm>
                    <a:off x="931446" y="2609334"/>
                    <a:ext cx="7718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1000" b="1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</a:t>
                    </a:r>
                    <a:r>
                      <a:rPr lang="vi-VN" sz="600" smtClean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vi-VN" sz="600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CR</a:t>
                    </a:r>
                    <a:endParaRPr lang="vi-VN" sz="1000" b="1" smtClean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</p:grpSp>
        </p:grpSp>
        <p:grpSp>
          <p:nvGrpSpPr>
            <p:cNvPr id="24" name="Group 23"/>
            <p:cNvGrpSpPr/>
            <p:nvPr/>
          </p:nvGrpSpPr>
          <p:grpSpPr>
            <a:xfrm>
              <a:off x="-3479328" y="1210141"/>
              <a:ext cx="2882651" cy="182590"/>
              <a:chOff x="-3483330" y="1210141"/>
              <a:chExt cx="2882651" cy="182590"/>
            </a:xfrm>
          </p:grpSpPr>
          <p:pic>
            <p:nvPicPr>
              <p:cNvPr id="386" name="Picture 385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8780" y="1269339"/>
                <a:ext cx="248101" cy="64194"/>
              </a:xfrm>
              <a:prstGeom prst="rect">
                <a:avLst/>
              </a:prstGeom>
            </p:spPr>
          </p:pic>
          <p:pic>
            <p:nvPicPr>
              <p:cNvPr id="387" name="Picture 38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83330" y="1210141"/>
                <a:ext cx="257920" cy="182590"/>
              </a:xfrm>
              <a:prstGeom prst="rect">
                <a:avLst/>
              </a:prstGeom>
            </p:spPr>
          </p:pic>
        </p:grpSp>
      </p:grpSp>
      <p:pic>
        <p:nvPicPr>
          <p:cNvPr id="316" name="Picture 3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7" y="840553"/>
            <a:ext cx="221746" cy="221746"/>
          </a:xfrm>
          <a:prstGeom prst="rect">
            <a:avLst/>
          </a:prstGeom>
        </p:spPr>
      </p:pic>
      <p:sp>
        <p:nvSpPr>
          <p:cNvPr id="317" name="Rectangle 316"/>
          <p:cNvSpPr/>
          <p:nvPr/>
        </p:nvSpPr>
        <p:spPr>
          <a:xfrm>
            <a:off x="-1281629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8085" y="854671"/>
            <a:ext cx="163181" cy="163181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310" y="854671"/>
            <a:ext cx="163181" cy="163181"/>
          </a:xfrm>
          <a:prstGeom prst="rect">
            <a:avLst/>
          </a:prstGeom>
        </p:spPr>
      </p:pic>
      <p:sp>
        <p:nvSpPr>
          <p:cNvPr id="320" name="Rectangle 319"/>
          <p:cNvSpPr/>
          <p:nvPr/>
        </p:nvSpPr>
        <p:spPr>
          <a:xfrm>
            <a:off x="-3814212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321" name="Picture 3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4346" y="854671"/>
            <a:ext cx="163181" cy="163181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4581" y="861470"/>
            <a:ext cx="163181" cy="163181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30" y="5714074"/>
            <a:ext cx="537520" cy="537520"/>
          </a:xfrm>
          <a:prstGeom prst="rect">
            <a:avLst/>
          </a:prstGeom>
        </p:spPr>
      </p:pic>
      <p:grpSp>
        <p:nvGrpSpPr>
          <p:cNvPr id="355" name="Group 354"/>
          <p:cNvGrpSpPr/>
          <p:nvPr/>
        </p:nvGrpSpPr>
        <p:grpSpPr>
          <a:xfrm>
            <a:off x="902325" y="1878937"/>
            <a:ext cx="1011654" cy="1011654"/>
            <a:chOff x="-3318006" y="1878937"/>
            <a:chExt cx="1011654" cy="1011654"/>
          </a:xfrm>
        </p:grpSpPr>
        <p:sp>
          <p:nvSpPr>
            <p:cNvPr id="356" name="Rounded Rectangle 355"/>
            <p:cNvSpPr/>
            <p:nvPr/>
          </p:nvSpPr>
          <p:spPr>
            <a:xfrm>
              <a:off x="-3318006" y="1878937"/>
              <a:ext cx="1011654" cy="1011654"/>
            </a:xfrm>
            <a:prstGeom prst="roundRect">
              <a:avLst/>
            </a:prstGeom>
            <a:solidFill>
              <a:srgbClr val="9ED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7" name="Picture 3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6182" y="2668442"/>
              <a:ext cx="126444" cy="134602"/>
            </a:xfrm>
            <a:prstGeom prst="rect">
              <a:avLst/>
            </a:prstGeom>
          </p:spPr>
        </p:pic>
        <p:sp>
          <p:nvSpPr>
            <p:cNvPr id="358" name="TextBox 357"/>
            <p:cNvSpPr txBox="1"/>
            <p:nvPr/>
          </p:nvSpPr>
          <p:spPr>
            <a:xfrm>
              <a:off x="-3318006" y="2100233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SmartHub-B..</a:t>
              </a:r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-3318006" y="2276249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Connected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-3318006" y="2430871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 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198611" y="1878937"/>
            <a:ext cx="1011654" cy="1011654"/>
            <a:chOff x="931446" y="2057400"/>
            <a:chExt cx="1011654" cy="1011654"/>
          </a:xfrm>
        </p:grpSpPr>
        <p:sp>
          <p:nvSpPr>
            <p:cNvPr id="362" name="Rounded Rectangle 361"/>
            <p:cNvSpPr/>
            <p:nvPr/>
          </p:nvSpPr>
          <p:spPr>
            <a:xfrm>
              <a:off x="931446" y="2057400"/>
              <a:ext cx="1011654" cy="1011654"/>
            </a:xfrm>
            <a:prstGeom prst="roundRect">
              <a:avLst/>
            </a:prstGeom>
            <a:solidFill>
              <a:srgbClr val="9ED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270" y="2846905"/>
              <a:ext cx="126444" cy="134602"/>
            </a:xfrm>
            <a:prstGeom prst="rect">
              <a:avLst/>
            </a:prstGeom>
          </p:spPr>
        </p:pic>
        <p:sp>
          <p:nvSpPr>
            <p:cNvPr id="364" name="TextBox 363"/>
            <p:cNvSpPr txBox="1"/>
            <p:nvPr/>
          </p:nvSpPr>
          <p:spPr>
            <a:xfrm>
              <a:off x="931446" y="2278696"/>
              <a:ext cx="89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80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MyHub</a:t>
              </a:r>
              <a:endParaRPr lang="en-US" sz="80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931446" y="2454712"/>
              <a:ext cx="77182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600" smtClean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Disconnected</a:t>
              </a: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931446" y="2609334"/>
              <a:ext cx="771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000" b="1" smtClean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r>
                <a:rPr lang="vi-VN" sz="600" smtClean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vi-VN" sz="600" smtClean="0">
                  <a:latin typeface="Roboto" panose="02000000000000000000" pitchFamily="2" charset="0"/>
                  <a:ea typeface="Roboto" panose="02000000000000000000" pitchFamily="2" charset="0"/>
                </a:rPr>
                <a:t>CR</a:t>
              </a:r>
              <a:endParaRPr lang="vi-VN" sz="1000" b="1" smtClean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938598" y="4249176"/>
            <a:ext cx="1477619" cy="1469222"/>
            <a:chOff x="6526607" y="4886593"/>
            <a:chExt cx="673355" cy="657939"/>
          </a:xfrm>
        </p:grpSpPr>
        <p:sp>
          <p:nvSpPr>
            <p:cNvPr id="240" name="Rectangle 239"/>
            <p:cNvSpPr/>
            <p:nvPr/>
          </p:nvSpPr>
          <p:spPr>
            <a:xfrm>
              <a:off x="6526830" y="508733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6526607" y="4886593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85635" y="4895147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993479" y="50873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993479" y="5544532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TextBox 202"/>
          <p:cNvSpPr txBox="1"/>
          <p:nvPr/>
        </p:nvSpPr>
        <p:spPr>
          <a:xfrm>
            <a:off x="493725" y="6199892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Home</a:t>
            </a:r>
            <a:endParaRPr lang="en-US" sz="700">
              <a:solidFill>
                <a:srgbClr val="71BF4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4" y="6044893"/>
            <a:ext cx="153309" cy="145154"/>
          </a:xfrm>
          <a:prstGeom prst="rect">
            <a:avLst/>
          </a:prstGeom>
          <a:noFill/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27" y="6044893"/>
            <a:ext cx="154715" cy="163709"/>
          </a:xfrm>
          <a:prstGeom prst="rect">
            <a:avLst/>
          </a:prstGeom>
        </p:spPr>
      </p:pic>
      <p:sp>
        <p:nvSpPr>
          <p:cNvPr id="211" name="TextBox 210"/>
          <p:cNvSpPr txBox="1"/>
          <p:nvPr/>
        </p:nvSpPr>
        <p:spPr>
          <a:xfrm>
            <a:off x="2550829" y="6199892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Hubs</a:t>
            </a:r>
            <a:endParaRPr lang="en-US" sz="700">
              <a:solidFill>
                <a:srgbClr val="71BF4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23" y="6044893"/>
            <a:ext cx="127074" cy="164592"/>
          </a:xfrm>
          <a:prstGeom prst="rect">
            <a:avLst/>
          </a:prstGeom>
        </p:spPr>
      </p:pic>
      <p:sp>
        <p:nvSpPr>
          <p:cNvPr id="213" name="TextBox 212"/>
          <p:cNvSpPr txBox="1"/>
          <p:nvPr/>
        </p:nvSpPr>
        <p:spPr>
          <a:xfrm>
            <a:off x="1139766" y="6199892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Remotes</a:t>
            </a:r>
            <a:endParaRPr lang="en-US" sz="700">
              <a:solidFill>
                <a:srgbClr val="71BF4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261112" y="6199892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700" smtClean="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Info</a:t>
            </a:r>
            <a:endParaRPr lang="en-US" sz="700">
              <a:solidFill>
                <a:srgbClr val="71BF4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37" y="6041817"/>
            <a:ext cx="163781" cy="164592"/>
          </a:xfrm>
          <a:prstGeom prst="rect">
            <a:avLst/>
          </a:prstGeom>
        </p:spPr>
      </p:pic>
      <p:cxnSp>
        <p:nvCxnSpPr>
          <p:cNvPr id="259" name="Straight Connector 258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pic>
        <p:nvPicPr>
          <p:cNvPr id="340" name="Picture 33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17" y="1258251"/>
            <a:ext cx="248101" cy="64194"/>
          </a:xfrm>
          <a:prstGeom prst="rect">
            <a:avLst/>
          </a:prstGeom>
        </p:spPr>
      </p:pic>
      <p:sp>
        <p:nvSpPr>
          <p:cNvPr id="342" name="Rectangle 341"/>
          <p:cNvSpPr/>
          <p:nvPr/>
        </p:nvSpPr>
        <p:spPr>
          <a:xfrm>
            <a:off x="3189300" y="1077732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6" name="Picture 3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" y="1211729"/>
            <a:ext cx="257920" cy="182590"/>
          </a:xfrm>
          <a:prstGeom prst="rect">
            <a:avLst/>
          </a:prstGeom>
        </p:spPr>
      </p:pic>
      <p:sp>
        <p:nvSpPr>
          <p:cNvPr id="347" name="Rectangle 346"/>
          <p:cNvSpPr/>
          <p:nvPr/>
        </p:nvSpPr>
        <p:spPr>
          <a:xfrm>
            <a:off x="564887" y="1077811"/>
            <a:ext cx="411480" cy="4114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877445" y="70347"/>
            <a:ext cx="457200" cy="457200"/>
            <a:chOff x="4877445" y="72418"/>
            <a:chExt cx="457200" cy="457200"/>
          </a:xfrm>
        </p:grpSpPr>
        <p:sp>
          <p:nvSpPr>
            <p:cNvPr id="403" name="Rectangle 402"/>
            <p:cNvSpPr/>
            <p:nvPr/>
          </p:nvSpPr>
          <p:spPr>
            <a:xfrm>
              <a:off x="4877445" y="72418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4892685" y="328710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71BF4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Home</a:t>
              </a:r>
              <a:endParaRPr lang="en-US" sz="70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408" name="Picture 40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391" y="173711"/>
              <a:ext cx="153309" cy="145154"/>
            </a:xfrm>
            <a:prstGeom prst="rect">
              <a:avLst/>
            </a:prstGeom>
            <a:noFill/>
          </p:spPr>
        </p:pic>
      </p:grpSp>
      <p:grpSp>
        <p:nvGrpSpPr>
          <p:cNvPr id="36" name="Group 35"/>
          <p:cNvGrpSpPr/>
          <p:nvPr/>
        </p:nvGrpSpPr>
        <p:grpSpPr>
          <a:xfrm>
            <a:off x="6209673" y="68703"/>
            <a:ext cx="457200" cy="460488"/>
            <a:chOff x="6914523" y="68277"/>
            <a:chExt cx="457200" cy="460488"/>
          </a:xfrm>
        </p:grpSpPr>
        <p:sp>
          <p:nvSpPr>
            <p:cNvPr id="405" name="Rectangle 404"/>
            <p:cNvSpPr/>
            <p:nvPr/>
          </p:nvSpPr>
          <p:spPr>
            <a:xfrm>
              <a:off x="6914523" y="68277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" name="Picture 40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766" y="173711"/>
              <a:ext cx="154715" cy="163709"/>
            </a:xfrm>
            <a:prstGeom prst="rect">
              <a:avLst/>
            </a:prstGeom>
          </p:spPr>
        </p:pic>
        <p:sp>
          <p:nvSpPr>
            <p:cNvPr id="410" name="TextBox 409"/>
            <p:cNvSpPr txBox="1"/>
            <p:nvPr/>
          </p:nvSpPr>
          <p:spPr>
            <a:xfrm>
              <a:off x="6945793" y="328710"/>
              <a:ext cx="3946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71BF4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Hubs</a:t>
              </a:r>
              <a:endParaRPr lang="en-US" sz="70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23469" y="70021"/>
            <a:ext cx="540533" cy="457853"/>
            <a:chOff x="5523469" y="70912"/>
            <a:chExt cx="540533" cy="457853"/>
          </a:xfrm>
        </p:grpSpPr>
        <p:sp>
          <p:nvSpPr>
            <p:cNvPr id="404" name="Rectangle 403"/>
            <p:cNvSpPr/>
            <p:nvPr/>
          </p:nvSpPr>
          <p:spPr>
            <a:xfrm>
              <a:off x="5565135" y="70912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" name="Picture 41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198" y="173711"/>
              <a:ext cx="127074" cy="164592"/>
            </a:xfrm>
            <a:prstGeom prst="rect">
              <a:avLst/>
            </a:prstGeom>
          </p:spPr>
        </p:pic>
        <p:sp>
          <p:nvSpPr>
            <p:cNvPr id="412" name="TextBox 411"/>
            <p:cNvSpPr txBox="1"/>
            <p:nvPr/>
          </p:nvSpPr>
          <p:spPr>
            <a:xfrm>
              <a:off x="5523469" y="328710"/>
              <a:ext cx="5405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71BF4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Remotes</a:t>
              </a:r>
              <a:endParaRPr lang="en-US" sz="70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97129" y="68929"/>
            <a:ext cx="457200" cy="460037"/>
            <a:chOff x="7601979" y="68728"/>
            <a:chExt cx="457200" cy="460037"/>
          </a:xfrm>
        </p:grpSpPr>
        <p:sp>
          <p:nvSpPr>
            <p:cNvPr id="406" name="Rectangle 405"/>
            <p:cNvSpPr/>
            <p:nvPr/>
          </p:nvSpPr>
          <p:spPr>
            <a:xfrm>
              <a:off x="7601979" y="68728"/>
              <a:ext cx="457200" cy="457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7660500" y="328710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700" smtClean="0">
                  <a:solidFill>
                    <a:srgbClr val="71BF44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Info</a:t>
              </a:r>
              <a:endParaRPr lang="en-US" sz="700">
                <a:solidFill>
                  <a:srgbClr val="71BF44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pic>
          <p:nvPicPr>
            <p:cNvPr id="414" name="Picture 41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689" y="170635"/>
              <a:ext cx="163781" cy="164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7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670984" y="76901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67" y="691364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11" y="773081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197" y="392541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32" y="817078"/>
            <a:ext cx="221746" cy="22174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468" y="777146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3110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4" y="831196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9" y="831196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0527" y="912786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831196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837995"/>
            <a:ext cx="163181" cy="1631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8331" y="66117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 background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85606" y="773080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03036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=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6290" y="3431608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+</a:t>
            </a:r>
            <a:endParaRPr lang="en-US" sz="3000" b="1"/>
          </a:p>
        </p:txBody>
      </p:sp>
      <p:sp>
        <p:nvSpPr>
          <p:cNvPr id="67" name="TextBox 66"/>
          <p:cNvSpPr txBox="1"/>
          <p:nvPr/>
        </p:nvSpPr>
        <p:spPr>
          <a:xfrm>
            <a:off x="0" y="91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Background</a:t>
            </a:r>
            <a:endParaRPr lang="en-US" b="1" u="sng"/>
          </a:p>
        </p:txBody>
      </p:sp>
      <p:cxnSp>
        <p:nvCxnSpPr>
          <p:cNvPr id="68" name="Straight Connector 67"/>
          <p:cNvCxnSpPr/>
          <p:nvPr/>
        </p:nvCxnSpPr>
        <p:spPr>
          <a:xfrm>
            <a:off x="479510" y="1926169"/>
            <a:ext cx="3863890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9510" y="769016"/>
            <a:ext cx="0" cy="567334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94558" y="1679948"/>
            <a:ext cx="4716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3.49”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0" y="3814933"/>
            <a:ext cx="405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mtClean="0">
                <a:solidFill>
                  <a:schemeClr val="accent6">
                    <a:lumMod val="75000"/>
                  </a:schemeClr>
                </a:solidFill>
              </a:rPr>
              <a:t>6.2”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708670" y="0"/>
            <a:ext cx="4003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8230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8974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4965" y="793113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660" y="416016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16:9 </a:t>
            </a:r>
            <a:r>
              <a:rPr lang="en-US" sz="1000" b="1">
                <a:solidFill>
                  <a:srgbClr val="FF0000"/>
                </a:solidFill>
              </a:rPr>
              <a:t>aspect screen ratio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5" y="840553"/>
            <a:ext cx="221746" cy="2217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72573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17" y="854671"/>
            <a:ext cx="163181" cy="163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92" y="854671"/>
            <a:ext cx="163181" cy="1631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990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6" y="854671"/>
            <a:ext cx="163181" cy="1631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1" y="861470"/>
            <a:ext cx="163181" cy="163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862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0" y="5596800"/>
            <a:ext cx="940907" cy="4913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6" y="2147545"/>
            <a:ext cx="2868267" cy="2667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56" y="0"/>
            <a:ext cx="3477244" cy="34772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52484" y="661177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screen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427" y="3547921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Bluetooth scanner animation</a:t>
            </a:r>
            <a:endParaRPr 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63814" y="420754"/>
            <a:ext cx="2824712" cy="26357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63814" y="3132689"/>
            <a:ext cx="0" cy="99497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3174" y="3864819"/>
            <a:ext cx="9044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accent2">
                    <a:lumMod val="75000"/>
                  </a:schemeClr>
                </a:solidFill>
              </a:rPr>
              <a:t>W/H  = 15/14</a:t>
            </a:r>
            <a:endParaRPr 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88974" y="1072005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8974" y="1488072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8974" y="4799569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8974" y="529471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9198"/>
            <a:ext cx="67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smtClean="0"/>
              <a:t>Icons</a:t>
            </a:r>
            <a:endParaRPr lang="en-US" b="1" u="sng"/>
          </a:p>
        </p:txBody>
      </p:sp>
      <p:grpSp>
        <p:nvGrpSpPr>
          <p:cNvPr id="112" name="Group 111"/>
          <p:cNvGrpSpPr/>
          <p:nvPr/>
        </p:nvGrpSpPr>
        <p:grpSpPr>
          <a:xfrm>
            <a:off x="4921661" y="164827"/>
            <a:ext cx="3631789" cy="1350514"/>
            <a:chOff x="4921661" y="164827"/>
            <a:chExt cx="3631789" cy="135051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95500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17" y="508826"/>
              <a:ext cx="256779" cy="2461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95" y="540588"/>
              <a:ext cx="257920" cy="18259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500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94466" y="418379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5366486" y="212860"/>
              <a:ext cx="0" cy="205519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9446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605946" y="210873"/>
              <a:ext cx="0" cy="214837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4068" y="418379"/>
              <a:ext cx="178033" cy="733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28596" y="829859"/>
              <a:ext cx="233505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366486" y="41837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366486" y="829859"/>
              <a:ext cx="206483" cy="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4921661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76266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70586" y="164827"/>
              <a:ext cx="4812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0.129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25191" y="501009"/>
              <a:ext cx="54694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0.0725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55006" y="961343"/>
              <a:ext cx="3598444" cy="553998"/>
            </a:xfrm>
            <a:prstGeom prst="rect">
              <a:avLst/>
            </a:prstGeom>
            <a:noFill/>
            <a:ln w="31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50000"/>
                    </a:schemeClr>
                  </a:solidFill>
                </a:rPr>
                <a:t>Note: </a:t>
              </a:r>
              <a:r>
                <a:rPr lang="en-US" sz="1000" smtClean="0"/>
                <a:t>in other screen ratio, the fraction is still the same, when calculate the width and height of the button, take the smaller value and make them equal each other (W/H = 1)</a:t>
              </a:r>
              <a:endParaRPr lang="en-US" sz="1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9499" y="2823056"/>
            <a:ext cx="2422173" cy="973284"/>
            <a:chOff x="4951138" y="4286262"/>
            <a:chExt cx="2422173" cy="9732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64" y="4581537"/>
              <a:ext cx="940907" cy="49136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4960664" y="4296560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951138" y="4547129"/>
              <a:ext cx="2356451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80721" y="5092378"/>
              <a:ext cx="2326868" cy="1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915534" y="4286262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5967428" y="4745328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>
                  <a:solidFill>
                    <a:schemeClr val="accent1">
                      <a:lumMod val="75000"/>
                    </a:schemeClr>
                  </a:solidFill>
                </a:rPr>
                <a:t>0.087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88657" y="4286262"/>
              <a:ext cx="349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smtClean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489736" y="4745327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W/H  = 1.717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969025" y="4991675"/>
            <a:ext cx="3537476" cy="962986"/>
            <a:chOff x="4960664" y="5428089"/>
            <a:chExt cx="3537476" cy="962986"/>
          </a:xfrm>
        </p:grpSpPr>
        <p:sp>
          <p:nvSpPr>
            <p:cNvPr id="102" name="Rectangle 101"/>
            <p:cNvSpPr/>
            <p:nvPr/>
          </p:nvSpPr>
          <p:spPr>
            <a:xfrm>
              <a:off x="4980721" y="5754407"/>
              <a:ext cx="2120622" cy="1943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rgbClr val="F2652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Click to scan Smart Hub</a:t>
              </a:r>
              <a:endParaRPr lang="en-US" sz="1400" b="1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4960664" y="5585714"/>
              <a:ext cx="2640286" cy="730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960664" y="6082722"/>
              <a:ext cx="2741583" cy="5442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96066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058534" y="5428089"/>
              <a:ext cx="0" cy="962986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72136" y="5609825"/>
              <a:ext cx="700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FS  = 14pt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172136" y="5800042"/>
              <a:ext cx="13260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="1" smtClean="0">
                  <a:solidFill>
                    <a:schemeClr val="accent2">
                      <a:lumMod val="75000"/>
                    </a:schemeClr>
                  </a:solidFill>
                </a:rPr>
                <a:t>FF  = Roboto Medium</a:t>
              </a:r>
              <a:endParaRPr lang="en-US" sz="10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1721145"/>
            <a:ext cx="257920" cy="18259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76266" y="1695746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Navigate to previous page</a:t>
            </a:r>
            <a:endParaRPr lang="en-US" sz="100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6" y="2141673"/>
            <a:ext cx="256779" cy="24611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376267" y="2143433"/>
            <a:ext cx="31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Navigate to device manager page (Refer </a:t>
            </a:r>
            <a:r>
              <a:rPr lang="vi-VN" sz="1000" u="sng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Hubs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</a:rPr>
              <a:t>manager </a:t>
            </a:r>
            <a:r>
              <a:rPr lang="en-US" sz="1000" u="sng" smtClean="0">
                <a:solidFill>
                  <a:schemeClr val="accent1">
                    <a:lumMod val="75000"/>
                  </a:schemeClr>
                </a:solidFill>
              </a:rPr>
              <a:t> page</a:t>
            </a:r>
            <a:r>
              <a:rPr lang="en-US" sz="1000" smtClean="0"/>
              <a:t>)</a:t>
            </a:r>
            <a:endParaRPr lang="en-US" sz="100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00857" y="2695575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00857" y="4810506"/>
            <a:ext cx="39811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366519" y="380884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Toggle Bluetooth button, use to turn on and off bluetooth</a:t>
            </a:r>
            <a:endParaRPr lang="en-US" sz="100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01" y="4111743"/>
            <a:ext cx="438668" cy="23904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57" y="4443104"/>
            <a:ext cx="438912" cy="22921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365625" y="4111635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off</a:t>
            </a:r>
            <a:endParaRPr lang="en-US" sz="1000"/>
          </a:p>
        </p:txBody>
      </p:sp>
      <p:sp>
        <p:nvSpPr>
          <p:cNvPr id="127" name="TextBox 126"/>
          <p:cNvSpPr txBox="1"/>
          <p:nvPr/>
        </p:nvSpPr>
        <p:spPr>
          <a:xfrm>
            <a:off x="5352169" y="442629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Bluetooth sate is on</a:t>
            </a:r>
            <a:endParaRPr lang="en-US" sz="1000"/>
          </a:p>
        </p:txBody>
      </p:sp>
      <p:sp>
        <p:nvSpPr>
          <p:cNvPr id="128" name="TextBox 127"/>
          <p:cNvSpPr txBox="1"/>
          <p:nvPr/>
        </p:nvSpPr>
        <p:spPr>
          <a:xfrm>
            <a:off x="5365625" y="5954661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Suggestion text</a:t>
            </a:r>
            <a:endParaRPr lang="en-US" sz="1000"/>
          </a:p>
        </p:txBody>
      </p:sp>
      <p:sp>
        <p:nvSpPr>
          <p:cNvPr id="135" name="Rectangle 134"/>
          <p:cNvSpPr/>
          <p:nvPr/>
        </p:nvSpPr>
        <p:spPr>
          <a:xfrm>
            <a:off x="3842347" y="118018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0.076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3842347" y="3593405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0.589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836632" y="4950356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0.087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36632" y="5872719"/>
            <a:ext cx="417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mtClean="0">
                <a:solidFill>
                  <a:schemeClr val="accent1">
                    <a:lumMod val="75000"/>
                  </a:schemeClr>
                </a:solidFill>
              </a:rPr>
              <a:t>0.206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488974" y="6462393"/>
            <a:ext cx="3952808" cy="1093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-3745211" y="714839"/>
            <a:ext cx="3353373" cy="5838825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127000" sx="101000" sy="101000" algn="ctr" rotWithShape="0">
              <a:srgbClr val="0D4C5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-3664467" y="796556"/>
            <a:ext cx="3193017" cy="5669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EDFBFB"/>
              </a:gs>
              <a:gs pos="100000">
                <a:srgbClr val="EDFBF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666967" y="804050"/>
            <a:ext cx="3191256" cy="566928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146" y="840553"/>
            <a:ext cx="221746" cy="221746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-1280868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100%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24" y="854671"/>
            <a:ext cx="163181" cy="16318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549" y="854671"/>
            <a:ext cx="163181" cy="16318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-3813451" y="936261"/>
            <a:ext cx="702586" cy="40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rgbClr val="79AEA4"/>
                </a:solidFill>
              </a:rPr>
              <a:t>9:41</a:t>
            </a:r>
            <a:endParaRPr lang="en-US" sz="1000" b="1">
              <a:solidFill>
                <a:srgbClr val="79AEA4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585" y="854671"/>
            <a:ext cx="163181" cy="16318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820" y="861470"/>
            <a:ext cx="163181" cy="16318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-3354579" y="4789896"/>
            <a:ext cx="2563463" cy="507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rgbClr val="F2652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to scan Smart Hub</a:t>
            </a:r>
            <a:endParaRPr lang="en-US" sz="1400" b="1">
              <a:solidFill>
                <a:srgbClr val="F2652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75" y="1285576"/>
            <a:ext cx="256779" cy="24611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579" y="1330049"/>
            <a:ext cx="257920" cy="1825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1" y="5596800"/>
            <a:ext cx="940907" cy="49136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2965" y="2147545"/>
            <a:ext cx="2868267" cy="266725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89300" y="1077732"/>
            <a:ext cx="411480" cy="411480"/>
            <a:chOff x="3135188" y="1077697"/>
            <a:chExt cx="411480" cy="4114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766" y="1167256"/>
              <a:ext cx="256779" cy="246114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3135188" y="1077697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4887" y="1077811"/>
            <a:ext cx="411480" cy="411480"/>
            <a:chOff x="680023" y="1077811"/>
            <a:chExt cx="411480" cy="4114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" y="1211729"/>
              <a:ext cx="257920" cy="182591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680023" y="1077811"/>
              <a:ext cx="411480" cy="411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2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7570</TotalTime>
  <Words>1066</Words>
  <Application>Microsoft Office PowerPoint</Application>
  <PresentationFormat>Widescreen</PresentationFormat>
  <Paragraphs>382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inherit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141</cp:revision>
  <dcterms:created xsi:type="dcterms:W3CDTF">2021-05-10T07:36:29Z</dcterms:created>
  <dcterms:modified xsi:type="dcterms:W3CDTF">2021-06-21T15:49:11Z</dcterms:modified>
</cp:coreProperties>
</file>